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60" r:id="rId4"/>
    <p:sldId id="262" r:id="rId5"/>
    <p:sldId id="261" r:id="rId6"/>
    <p:sldId id="266" r:id="rId7"/>
    <p:sldId id="271" r:id="rId8"/>
    <p:sldId id="263" r:id="rId9"/>
    <p:sldId id="264" r:id="rId10"/>
    <p:sldId id="265" r:id="rId11"/>
    <p:sldId id="270" r:id="rId12"/>
    <p:sldId id="26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8E32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FD533B-EF47-4C5C-9E6F-5DDB7C5432B2}" type="datetimeFigureOut">
              <a:rPr lang="ru-RU" smtClean="0"/>
              <a:t>10.09.2024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FB893C-9A90-46F0-A2F4-94010BAA11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1649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FB893C-9A90-46F0-A2F4-94010BAA114A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29263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FB893C-9A90-46F0-A2F4-94010BAA114A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79531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FB893C-9A90-46F0-A2F4-94010BAA114A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695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FB893C-9A90-46F0-A2F4-94010BAA114A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77928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FB893C-9A90-46F0-A2F4-94010BAA114A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59951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FB893C-9A90-46F0-A2F4-94010BAA114A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45318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FB893C-9A90-46F0-A2F4-94010BAA114A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64762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FB893C-9A90-46F0-A2F4-94010BAA114A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92278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AA41D-FE81-4D79-BC6D-B602C7F6B1C1}" type="datetimeFigureOut">
              <a:rPr lang="ru-RU" smtClean="0"/>
              <a:t>10.09.2024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A2CE5-4CD7-4B9B-BA8F-00CEBD77BE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8305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AA41D-FE81-4D79-BC6D-B602C7F6B1C1}" type="datetimeFigureOut">
              <a:rPr lang="ru-RU" smtClean="0"/>
              <a:t>10.09.2024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A2CE5-4CD7-4B9B-BA8F-00CEBD77BE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5194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AA41D-FE81-4D79-BC6D-B602C7F6B1C1}" type="datetimeFigureOut">
              <a:rPr lang="ru-RU" smtClean="0"/>
              <a:t>10.09.2024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A2CE5-4CD7-4B9B-BA8F-00CEBD77BE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6806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AA41D-FE81-4D79-BC6D-B602C7F6B1C1}" type="datetimeFigureOut">
              <a:rPr lang="ru-RU" smtClean="0"/>
              <a:t>10.09.2024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A2CE5-4CD7-4B9B-BA8F-00CEBD77BE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2869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AA41D-FE81-4D79-BC6D-B602C7F6B1C1}" type="datetimeFigureOut">
              <a:rPr lang="ru-RU" smtClean="0"/>
              <a:t>10.09.2024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A2CE5-4CD7-4B9B-BA8F-00CEBD77BE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6579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AA41D-FE81-4D79-BC6D-B602C7F6B1C1}" type="datetimeFigureOut">
              <a:rPr lang="ru-RU" smtClean="0"/>
              <a:t>10.09.2024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A2CE5-4CD7-4B9B-BA8F-00CEBD77BE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7170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AA41D-FE81-4D79-BC6D-B602C7F6B1C1}" type="datetimeFigureOut">
              <a:rPr lang="ru-RU" smtClean="0"/>
              <a:t>10.09.2024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A2CE5-4CD7-4B9B-BA8F-00CEBD77BE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22695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AA41D-FE81-4D79-BC6D-B602C7F6B1C1}" type="datetimeFigureOut">
              <a:rPr lang="ru-RU" smtClean="0"/>
              <a:t>10.09.2024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A2CE5-4CD7-4B9B-BA8F-00CEBD77BE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1941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AA41D-FE81-4D79-BC6D-B602C7F6B1C1}" type="datetimeFigureOut">
              <a:rPr lang="ru-RU" smtClean="0"/>
              <a:t>10.09.2024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A2CE5-4CD7-4B9B-BA8F-00CEBD77BE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32075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AA41D-FE81-4D79-BC6D-B602C7F6B1C1}" type="datetimeFigureOut">
              <a:rPr lang="ru-RU" smtClean="0"/>
              <a:t>10.09.2024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A2CE5-4CD7-4B9B-BA8F-00CEBD77BE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90439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AA41D-FE81-4D79-BC6D-B602C7F6B1C1}" type="datetimeFigureOut">
              <a:rPr lang="ru-RU" smtClean="0"/>
              <a:t>10.09.2024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A2CE5-4CD7-4B9B-BA8F-00CEBD77BE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2239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3AA41D-FE81-4D79-BC6D-B602C7F6B1C1}" type="datetimeFigureOut">
              <a:rPr lang="ru-RU" smtClean="0"/>
              <a:t>10.09.2024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3A2CE5-4CD7-4B9B-BA8F-00CEBD77BE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2790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10" Type="http://schemas.openxmlformats.org/officeDocument/2006/relationships/image" Target="../media/image7.jpeg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8.jpeg"/><Relationship Id="rId7" Type="http://schemas.openxmlformats.org/officeDocument/2006/relationships/image" Target="../media/image11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0.png"/><Relationship Id="rId7" Type="http://schemas.openxmlformats.org/officeDocument/2006/relationships/image" Target="../media/image2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microsoft.com/office/2007/relationships/hdphoto" Target="../media/hdphoto5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5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1.jpg"/><Relationship Id="rId7" Type="http://schemas.openxmlformats.org/officeDocument/2006/relationships/image" Target="../media/image29.jpeg"/><Relationship Id="rId12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11" Type="http://schemas.openxmlformats.org/officeDocument/2006/relationships/image" Target="../media/image33.jpeg"/><Relationship Id="rId5" Type="http://schemas.openxmlformats.org/officeDocument/2006/relationships/image" Target="../media/image27.jpeg"/><Relationship Id="rId10" Type="http://schemas.openxmlformats.org/officeDocument/2006/relationships/image" Target="../media/image32.jpe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1.jpg"/><Relationship Id="rId7" Type="http://schemas.microsoft.com/office/2007/relationships/hdphoto" Target="../media/hdphoto6.wdp"/><Relationship Id="rId12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openxmlformats.org/officeDocument/2006/relationships/image" Target="../media/image40.jpeg"/><Relationship Id="rId5" Type="http://schemas.openxmlformats.org/officeDocument/2006/relationships/image" Target="../media/image35.png"/><Relationship Id="rId10" Type="http://schemas.openxmlformats.org/officeDocument/2006/relationships/image" Target="../media/image39.jpg"/><Relationship Id="rId4" Type="http://schemas.openxmlformats.org/officeDocument/2006/relationships/image" Target="../media/image34.png"/><Relationship Id="rId9" Type="http://schemas.openxmlformats.org/officeDocument/2006/relationships/image" Target="../media/image3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2"/>
          <a:stretch/>
        </p:blipFill>
        <p:spPr>
          <a:xfrm>
            <a:off x="0" y="0"/>
            <a:ext cx="12220027" cy="711318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714" y="258485"/>
            <a:ext cx="1869688" cy="1325766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9889094" y="3498027"/>
            <a:ext cx="2220488" cy="93871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Руководитель селекционно-семеноводческого</a:t>
            </a:r>
            <a:r>
              <a:rPr kumimoji="0" lang="ru-RU" sz="1100" b="0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центра</a:t>
            </a:r>
            <a:endParaRPr kumimoji="0" lang="ru-RU" sz="11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Волкова Елена Александровна, </a:t>
            </a: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канд. </a:t>
            </a:r>
            <a:r>
              <a:rPr kumimoji="0" lang="ru-RU" sz="11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экон</a:t>
            </a:r>
            <a:r>
              <a:rPr kumimoji="0" lang="ru-RU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. наук, доцент</a:t>
            </a:r>
          </a:p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E-</a:t>
            </a:r>
            <a:r>
              <a:rPr kumimoji="0" lang="ru-RU" sz="11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mail</a:t>
            </a:r>
            <a:r>
              <a:rPr kumimoji="0" lang="ru-RU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: </a:t>
            </a:r>
            <a:r>
              <a:rPr kumimoji="0" lang="en-US" sz="1100" b="0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vea</a:t>
            </a:r>
            <a:r>
              <a:rPr kumimoji="0" lang="ru-RU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@vniisoi.ru</a:t>
            </a:r>
            <a:endParaRPr kumimoji="0" lang="ru-RU" sz="11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63153" y="849432"/>
            <a:ext cx="62413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accent6">
                    <a:lumMod val="75000"/>
                  </a:schemeClr>
                </a:solidFill>
                <a:latin typeface="Calibri Light" panose="020F0302020204030204"/>
                <a:ea typeface="+mj-ea"/>
                <a:cs typeface="+mj-cs"/>
              </a:rPr>
              <a:t>Федеральное государственное бюджетное научное учреждение Федеральный научный центр «Всероссийский научно-исследовательский институт сои»</a:t>
            </a:r>
            <a:endParaRPr lang="ru-RU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2543360" y="1368397"/>
            <a:ext cx="5949001" cy="485541"/>
          </a:xfrm>
          <a:prstGeom prst="rect">
            <a:avLst/>
          </a:prstGeom>
          <a:ln w="9525">
            <a:noFill/>
          </a:ln>
        </p:spPr>
        <p:txBody>
          <a:bodyPr vert="horz" lIns="162561" tIns="81280" rIns="162561" bIns="8128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Селекционно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-семеноводческий центр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874" y="369930"/>
            <a:ext cx="1082279" cy="100028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743699" y="4986201"/>
            <a:ext cx="2816927" cy="9156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4138" algn="just">
              <a:lnSpc>
                <a:spcPct val="107000"/>
              </a:lnSpc>
              <a:spcAft>
                <a:spcPts val="800"/>
              </a:spcAft>
              <a:tabLst>
                <a:tab pos="84138" algn="l"/>
              </a:tabLst>
            </a:pPr>
            <a:r>
              <a:rPr lang="ru-RU" sz="125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sz="1250" dirty="0">
                <a:ea typeface="Calibri" panose="020F0502020204030204" pitchFamily="34" charset="0"/>
                <a:cs typeface="Times New Roman" panose="02020603050405020304" pitchFamily="18" charset="0"/>
              </a:rPr>
              <a:t>составе </a:t>
            </a:r>
            <a:r>
              <a:rPr lang="ru-RU" sz="125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ССЦ </a:t>
            </a:r>
            <a:r>
              <a:rPr lang="ru-RU" sz="1250" dirty="0">
                <a:ea typeface="Calibri" panose="020F0502020204030204" pitchFamily="34" charset="0"/>
                <a:cs typeface="Times New Roman" panose="02020603050405020304" pitchFamily="18" charset="0"/>
              </a:rPr>
              <a:t>работают сотрудники лаборатории селекции, лаборатории биотехнологии, лаборатории физиологии и биохимии растений, </a:t>
            </a:r>
            <a:endParaRPr lang="ru-RU" sz="125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410050" y="1918262"/>
            <a:ext cx="6684437" cy="1318181"/>
          </a:xfrm>
          <a:prstGeom prst="rect">
            <a:avLst/>
          </a:prstGeom>
          <a:ln w="19050"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647700" algn="l"/>
              </a:tabLst>
            </a:pPr>
            <a:r>
              <a:rPr lang="ru-RU" sz="1250" dirty="0">
                <a:ea typeface="Calibri" panose="020F0502020204030204" pitchFamily="34" charset="0"/>
                <a:cs typeface="Times New Roman" panose="02020603050405020304" pitchFamily="18" charset="0"/>
              </a:rPr>
              <a:t>Основными научными направлениями деятельности </a:t>
            </a:r>
            <a:r>
              <a:rPr lang="ru-RU" sz="125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ССЦ  являются: создание </a:t>
            </a:r>
            <a:r>
              <a:rPr lang="ru-RU" sz="1250" dirty="0">
                <a:ea typeface="Calibri" panose="020F0502020204030204" pitchFamily="34" charset="0"/>
                <a:cs typeface="Times New Roman" panose="02020603050405020304" pitchFamily="18" charset="0"/>
              </a:rPr>
              <a:t>генетически не модифицированных отечественных сортов сои различных групп спелости, устойчивых к биотическим и абиотическим стрессорам, обладающих широкой агроэкологической адаптацией</a:t>
            </a:r>
            <a:r>
              <a:rPr lang="ru-RU" sz="125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; семеноводство </a:t>
            </a:r>
            <a:r>
              <a:rPr lang="ru-RU" sz="1250" dirty="0">
                <a:ea typeface="Calibri" panose="020F0502020204030204" pitchFamily="34" charset="0"/>
                <a:cs typeface="Times New Roman" panose="02020603050405020304" pitchFamily="18" charset="0"/>
              </a:rPr>
              <a:t>оригинальных и элитных семян новых перспективных сортов сои</a:t>
            </a:r>
            <a:r>
              <a:rPr lang="ru-RU" sz="125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; разработка </a:t>
            </a:r>
            <a:r>
              <a:rPr lang="ru-RU" sz="1250" dirty="0">
                <a:ea typeface="Calibri" panose="020F0502020204030204" pitchFamily="34" charset="0"/>
                <a:cs typeface="Times New Roman" panose="02020603050405020304" pitchFamily="18" charset="0"/>
              </a:rPr>
              <a:t>инновационных сортовых технологий возделывания сои для регионов России с различными почвенно-климатическими условиями.</a:t>
            </a:r>
            <a:endParaRPr lang="ru-RU" sz="125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432009" y="3344630"/>
            <a:ext cx="6360705" cy="1318181"/>
          </a:xfrm>
          <a:prstGeom prst="rect">
            <a:avLst/>
          </a:prstGeom>
          <a:ln w="19050"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647700" algn="l"/>
              </a:tabLst>
            </a:pPr>
            <a:r>
              <a:rPr lang="ru-RU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Научными сотрудниками проводится изучение мировых генетических ресурсов, сохранение, изучение и поддержание генетической коллекции культурной и дикой сои как основы для создания новых отечественных высокопродуктивных генетически не модифицированных сортов; биотехнологические исследования генома </a:t>
            </a:r>
            <a:r>
              <a:rPr lang="ru-RU" sz="1250" dirty="0" err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сортообразцов</a:t>
            </a:r>
            <a:r>
              <a:rPr lang="ru-RU" sz="125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сои; разработка современных технологий </a:t>
            </a:r>
            <a:r>
              <a:rPr lang="ru-RU" sz="125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возделывания </a:t>
            </a:r>
            <a:r>
              <a:rPr lang="ru-RU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новых сортов сои, а также размножение </a:t>
            </a:r>
            <a:r>
              <a:rPr lang="ru-RU" sz="125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семенного </a:t>
            </a:r>
            <a:r>
              <a:rPr lang="ru-RU" sz="125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материала созданных сортов сои.</a:t>
            </a:r>
            <a:endParaRPr lang="ru-RU" sz="125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578332" y="4753727"/>
            <a:ext cx="4577882" cy="1944763"/>
          </a:xfrm>
          <a:prstGeom prst="rect">
            <a:avLst/>
          </a:prstGeom>
          <a:ln w="19050"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  <a:tabLst>
                <a:tab pos="647700" algn="l"/>
              </a:tabLst>
            </a:pPr>
            <a:r>
              <a:rPr lang="ru-RU" sz="1250" dirty="0">
                <a:ea typeface="Calibri" panose="020F0502020204030204" pitchFamily="34" charset="0"/>
                <a:cs typeface="Times New Roman" panose="02020603050405020304" pitchFamily="18" charset="0"/>
              </a:rPr>
              <a:t>Внедрение результатов </a:t>
            </a:r>
            <a:r>
              <a:rPr lang="ru-RU" sz="125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НИР  ССЦ  способствует</a:t>
            </a:r>
            <a:r>
              <a:rPr lang="ru-RU" sz="1250" dirty="0"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285750" indent="-285750">
              <a:lnSpc>
                <a:spcPct val="107000"/>
              </a:lnSpc>
              <a:spcAft>
                <a:spcPts val="0"/>
              </a:spcAft>
              <a:buFontTx/>
              <a:buChar char="-"/>
              <a:tabLst>
                <a:tab pos="647700" algn="l"/>
              </a:tabLst>
            </a:pPr>
            <a:r>
              <a:rPr lang="ru-RU" sz="125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ускорению </a:t>
            </a:r>
            <a:r>
              <a:rPr lang="ru-RU" sz="1250" dirty="0">
                <a:ea typeface="Calibri" panose="020F0502020204030204" pitchFamily="34" charset="0"/>
                <a:cs typeface="Times New Roman" panose="02020603050405020304" pitchFamily="18" charset="0"/>
              </a:rPr>
              <a:t>процессов сортосмены и </a:t>
            </a:r>
            <a:r>
              <a:rPr lang="ru-RU" sz="1250" dirty="0" err="1">
                <a:ea typeface="Calibri" panose="020F0502020204030204" pitchFamily="34" charset="0"/>
                <a:cs typeface="Times New Roman" panose="02020603050405020304" pitchFamily="18" charset="0"/>
              </a:rPr>
              <a:t>сортообновления</a:t>
            </a:r>
            <a:r>
              <a:rPr lang="ru-RU" sz="125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5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сои; снижению </a:t>
            </a:r>
            <a:r>
              <a:rPr lang="ru-RU" sz="1250" dirty="0">
                <a:ea typeface="Calibri" panose="020F0502020204030204" pitchFamily="34" charset="0"/>
                <a:cs typeface="Times New Roman" panose="02020603050405020304" pitchFamily="18" charset="0"/>
              </a:rPr>
              <a:t>зависимости отечественных сельхозпроизводителей сои от иностранного семенного материала; </a:t>
            </a:r>
            <a:endParaRPr lang="ru-RU" sz="1250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0"/>
              </a:spcAft>
              <a:buFontTx/>
              <a:buChar char="-"/>
              <a:tabLst>
                <a:tab pos="647700" algn="l"/>
              </a:tabLst>
            </a:pPr>
            <a:r>
              <a:rPr lang="ru-RU" sz="125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увеличению </a:t>
            </a:r>
            <a:r>
              <a:rPr lang="ru-RU" sz="1250" dirty="0">
                <a:ea typeface="Calibri" panose="020F0502020204030204" pitchFamily="34" charset="0"/>
                <a:cs typeface="Times New Roman" panose="02020603050405020304" pitchFamily="18" charset="0"/>
              </a:rPr>
              <a:t>доли рынка отечественных семян в </a:t>
            </a:r>
            <a:r>
              <a:rPr lang="ru-RU" sz="125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стране;</a:t>
            </a:r>
          </a:p>
          <a:p>
            <a:pPr marL="285750" indent="-285750">
              <a:lnSpc>
                <a:spcPct val="107000"/>
              </a:lnSpc>
              <a:spcAft>
                <a:spcPts val="0"/>
              </a:spcAft>
              <a:buFontTx/>
              <a:buChar char="-"/>
              <a:tabLst>
                <a:tab pos="647700" algn="l"/>
              </a:tabLst>
            </a:pPr>
            <a:r>
              <a:rPr lang="ru-RU" sz="125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обеспечению </a:t>
            </a:r>
            <a:r>
              <a:rPr lang="ru-RU" sz="1250" dirty="0">
                <a:ea typeface="Calibri" panose="020F0502020204030204" pitchFamily="34" charset="0"/>
                <a:cs typeface="Times New Roman" panose="02020603050405020304" pitchFamily="18" charset="0"/>
              </a:rPr>
              <a:t>роста объемов и эффективности производства сои сельскохозяйственными товаропроизводителями за счет высева новых сортов </a:t>
            </a:r>
            <a:r>
              <a:rPr lang="ru-RU" sz="125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сои.</a:t>
            </a:r>
            <a:endParaRPr lang="ru-RU" sz="125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11" b="19149"/>
          <a:stretch/>
        </p:blipFill>
        <p:spPr>
          <a:xfrm>
            <a:off x="10444756" y="1731770"/>
            <a:ext cx="1194430" cy="1691164"/>
          </a:xfrm>
          <a:prstGeom prst="rect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78" t="17909" r="6188"/>
          <a:stretch/>
        </p:blipFill>
        <p:spPr>
          <a:xfrm>
            <a:off x="8342975" y="4511839"/>
            <a:ext cx="3473087" cy="2415262"/>
          </a:xfrm>
          <a:prstGeom prst="rect">
            <a:avLst/>
          </a:prstGeom>
          <a:ln w="38100">
            <a:solidFill>
              <a:schemeClr val="accent6">
                <a:lumMod val="60000"/>
                <a:lumOff val="40000"/>
              </a:schemeClr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0170" y="5014808"/>
            <a:ext cx="696747" cy="69674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9249" y="5843635"/>
            <a:ext cx="3436303" cy="9156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4138" lvl="0" algn="just">
              <a:lnSpc>
                <a:spcPct val="107000"/>
              </a:lnSpc>
              <a:spcAft>
                <a:spcPts val="800"/>
              </a:spcAft>
              <a:tabLst>
                <a:tab pos="647700" algn="l"/>
              </a:tabLst>
            </a:pPr>
            <a:r>
              <a:rPr lang="ru-RU" sz="125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лаборатории земледелия, агрохимии и защиты растений, лаборатории механизации и автоматизации растениеводства, лаборатории биологических исследований.</a:t>
            </a:r>
            <a:endParaRPr lang="ru-RU" sz="125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 descr="D:\User\Desktop\здание института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05"/>
          <a:stretch/>
        </p:blipFill>
        <p:spPr bwMode="auto">
          <a:xfrm>
            <a:off x="87402" y="1731770"/>
            <a:ext cx="3213937" cy="3180721"/>
          </a:xfrm>
          <a:prstGeom prst="rect">
            <a:avLst/>
          </a:prstGeom>
          <a:noFill/>
          <a:ln w="38100">
            <a:solidFill>
              <a:schemeClr val="accent6">
                <a:lumMod val="60000"/>
                <a:lumOff val="4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6654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74" r="12952"/>
          <a:stretch/>
        </p:blipFill>
        <p:spPr>
          <a:xfrm>
            <a:off x="1" y="0"/>
            <a:ext cx="12195544" cy="6858000"/>
          </a:xfrm>
          <a:prstGeom prst="rect">
            <a:avLst/>
          </a:prstGeom>
        </p:spPr>
      </p:pic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6070327"/>
              </p:ext>
            </p:extLst>
          </p:nvPr>
        </p:nvGraphicFramePr>
        <p:xfrm>
          <a:off x="356400" y="1475073"/>
          <a:ext cx="11482745" cy="3657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14827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4971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Коллектив  </a:t>
                      </a:r>
                      <a:r>
                        <a:rPr lang="ru-RU" dirty="0" err="1" smtClean="0"/>
                        <a:t>селекционно</a:t>
                      </a:r>
                      <a:r>
                        <a:rPr lang="ru-RU" dirty="0" smtClean="0"/>
                        <a:t>-семеноводческого центра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0855625"/>
              </p:ext>
            </p:extLst>
          </p:nvPr>
        </p:nvGraphicFramePr>
        <p:xfrm>
          <a:off x="388787" y="1840833"/>
          <a:ext cx="11438326" cy="4715250"/>
        </p:xfrm>
        <a:graphic>
          <a:graphicData uri="http://schemas.openxmlformats.org/drawingml/2006/table">
            <a:tbl>
              <a:tblPr firstRow="1" firstCol="1" bandRow="1">
                <a:tableStyleId>{16D9F66E-5EB9-4882-86FB-DCBF35E3C3E4}</a:tableStyleId>
              </a:tblPr>
              <a:tblGrid>
                <a:gridCol w="114383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3385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effectLst/>
                        </a:rPr>
                        <a:t>Волкова Е. А., руководитель селекционно-семеноводческого центра, </a:t>
                      </a:r>
                      <a:r>
                        <a:rPr lang="ru-RU" sz="1600" b="0" kern="1200" dirty="0" err="1" smtClean="0">
                          <a:effectLst/>
                        </a:rPr>
                        <a:t>врио</a:t>
                      </a:r>
                      <a:r>
                        <a:rPr lang="ru-RU" sz="1600" b="0" kern="1200" dirty="0" smtClean="0">
                          <a:effectLst/>
                        </a:rPr>
                        <a:t> директора, канд. </a:t>
                      </a:r>
                      <a:r>
                        <a:rPr lang="ru-RU" sz="1600" b="0" kern="1200" dirty="0" err="1" smtClean="0">
                          <a:effectLst/>
                        </a:rPr>
                        <a:t>экон</a:t>
                      </a:r>
                      <a:r>
                        <a:rPr lang="ru-RU" sz="1600" b="0" kern="1200" dirty="0" smtClean="0">
                          <a:effectLst/>
                        </a:rPr>
                        <a:t>. наук, доцент.</a:t>
                      </a:r>
                      <a:endParaRPr lang="ru-RU" sz="1600" b="0" dirty="0" smtClean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3385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effectLst/>
                        </a:rPr>
                        <a:t>Фокина Е. М., заместитель руководителя селекционно-семеноводческого центра, вед. науч. </a:t>
                      </a:r>
                      <a:r>
                        <a:rPr lang="ru-RU" sz="1600" b="0" kern="1200" dirty="0" err="1" smtClean="0">
                          <a:effectLst/>
                        </a:rPr>
                        <a:t>сотр</a:t>
                      </a:r>
                      <a:r>
                        <a:rPr lang="ru-RU" sz="1600" b="0" kern="1200" dirty="0" smtClean="0">
                          <a:effectLst/>
                        </a:rPr>
                        <a:t>. лаб. селекции, канд. с.-х. наук</a:t>
                      </a:r>
                      <a:endParaRPr lang="ru-RU" sz="1600" b="0" dirty="0" smtClean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3385">
                <a:tc>
                  <a:txBody>
                    <a:bodyPr/>
                    <a:lstStyle/>
                    <a:p>
                      <a:pPr algn="just"/>
                      <a:r>
                        <a:rPr lang="ru-RU" sz="1600" b="0" kern="1200" dirty="0">
                          <a:effectLst/>
                        </a:rPr>
                        <a:t>Блинова А. А., науч. </a:t>
                      </a:r>
                      <a:r>
                        <a:rPr lang="ru-RU" sz="1600" b="0" kern="1200" dirty="0" err="1">
                          <a:effectLst/>
                        </a:rPr>
                        <a:t>сотр</a:t>
                      </a:r>
                      <a:r>
                        <a:rPr lang="ru-RU" sz="1600" b="0" kern="1200" dirty="0">
                          <a:effectLst/>
                        </a:rPr>
                        <a:t>. лаб. биотехнологии.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3385">
                <a:tc>
                  <a:txBody>
                    <a:bodyPr/>
                    <a:lstStyle/>
                    <a:p>
                      <a:pPr algn="just"/>
                      <a:r>
                        <a:rPr lang="ru-RU" sz="1600" b="0" kern="1200" dirty="0" smtClean="0">
                          <a:effectLst/>
                        </a:rPr>
                        <a:t>Бондаренко О. Н., науч. </a:t>
                      </a:r>
                      <a:r>
                        <a:rPr lang="ru-RU" sz="1600" b="0" kern="1200" dirty="0" err="1" smtClean="0">
                          <a:effectLst/>
                        </a:rPr>
                        <a:t>сотр</a:t>
                      </a:r>
                      <a:r>
                        <a:rPr lang="ru-RU" sz="1600" b="0" kern="1200" dirty="0" smtClean="0">
                          <a:effectLst/>
                        </a:rPr>
                        <a:t>. лаб. биотехнологии.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1090">
                <a:tc>
                  <a:txBody>
                    <a:bodyPr/>
                    <a:lstStyle/>
                    <a:p>
                      <a:pPr algn="just"/>
                      <a:r>
                        <a:rPr lang="ru-RU" sz="1600" b="0" kern="1200" dirty="0">
                          <a:effectLst/>
                        </a:rPr>
                        <a:t>Гаврилов В. П., вед. агроном, лаб. селекции.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3385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Галиченко А. П., научный сотрудник лаб. селекции.</a:t>
                      </a:r>
                      <a:endParaRPr kumimoji="0" lang="ru-RU" sz="16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3385">
                <a:tc>
                  <a:txBody>
                    <a:bodyPr/>
                    <a:lstStyle/>
                    <a:p>
                      <a:pPr algn="just"/>
                      <a:r>
                        <a:rPr lang="ru-RU" sz="1600" b="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Гретченко А. Е., науч. </a:t>
                      </a:r>
                      <a:r>
                        <a:rPr lang="ru-RU" sz="1600" b="0" dirty="0" err="1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сотр</a:t>
                      </a:r>
                      <a:r>
                        <a:rPr lang="ru-RU" sz="1600" b="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 лаб. физиологии и биохимии растений.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3385">
                <a:tc>
                  <a:txBody>
                    <a:bodyPr/>
                    <a:lstStyle/>
                    <a:p>
                      <a:pPr algn="just"/>
                      <a:r>
                        <a:rPr lang="ru-RU" sz="1600" b="0" kern="1200" dirty="0">
                          <a:effectLst/>
                        </a:rPr>
                        <a:t>Гутор Я. С., лаборант-исследователь лаб. биологических исследований.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3385">
                <a:tc>
                  <a:txBody>
                    <a:bodyPr/>
                    <a:lstStyle/>
                    <a:p>
                      <a:pPr algn="just"/>
                      <a:r>
                        <a:rPr lang="ru-RU" sz="1600" b="0" kern="1200" dirty="0">
                          <a:effectLst/>
                        </a:rPr>
                        <a:t>Душко О. С., ст. науч. </a:t>
                      </a:r>
                      <a:r>
                        <a:rPr lang="ru-RU" sz="1600" b="0" kern="1200" dirty="0" err="1">
                          <a:effectLst/>
                        </a:rPr>
                        <a:t>сотр</a:t>
                      </a:r>
                      <a:r>
                        <a:rPr lang="ru-RU" sz="1600" b="0" kern="1200" dirty="0">
                          <a:effectLst/>
                        </a:rPr>
                        <a:t>. лаб. физиологии и биохимии растений.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3385">
                <a:tc>
                  <a:txBody>
                    <a:bodyPr/>
                    <a:lstStyle/>
                    <a:p>
                      <a:pPr algn="just"/>
                      <a:r>
                        <a:rPr lang="ru-RU" sz="1600" b="0" kern="1200" dirty="0">
                          <a:effectLst/>
                        </a:rPr>
                        <a:t>Затула А. С., лаборант-исследователь лаб. земледелия, агрохимии и защиты растений.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3385">
                <a:tc>
                  <a:txBody>
                    <a:bodyPr/>
                    <a:lstStyle/>
                    <a:p>
                      <a:pPr algn="just"/>
                      <a:r>
                        <a:rPr lang="ru-RU" sz="1600" b="0" kern="1200" dirty="0">
                          <a:effectLst/>
                        </a:rPr>
                        <a:t>Иваний А. А., лаборант лаб. биотехнологии.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3385">
                <a:tc>
                  <a:txBody>
                    <a:bodyPr/>
                    <a:lstStyle/>
                    <a:p>
                      <a:pPr algn="just"/>
                      <a:r>
                        <a:rPr lang="ru-RU" sz="1600" b="0" kern="1200" dirty="0">
                          <a:effectLst/>
                        </a:rPr>
                        <a:t>Иванова Н. Ю., зам. директора по НИР, </a:t>
                      </a:r>
                      <a:r>
                        <a:rPr lang="ru-RU" sz="1600" b="0" kern="1200" dirty="0" smtClean="0">
                          <a:effectLst/>
                        </a:rPr>
                        <a:t>канд. </a:t>
                      </a:r>
                      <a:r>
                        <a:rPr lang="ru-RU" sz="1600" b="0" kern="1200" dirty="0">
                          <a:effectLst/>
                        </a:rPr>
                        <a:t>с.-х. наук.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3385">
                <a:tc>
                  <a:txBody>
                    <a:bodyPr/>
                    <a:lstStyle/>
                    <a:p>
                      <a:pPr algn="just"/>
                      <a:r>
                        <a:rPr lang="ru-RU" sz="1600" b="0" kern="1200" dirty="0">
                          <a:effectLst/>
                        </a:rPr>
                        <a:t>Иваченко Л. Е., вед. науч. сотрудник лаб. биотехнологии, </a:t>
                      </a:r>
                      <a:r>
                        <a:rPr lang="ru-RU" sz="1600" b="0" kern="1200" dirty="0" err="1" smtClean="0">
                          <a:effectLst/>
                        </a:rPr>
                        <a:t>докт</a:t>
                      </a:r>
                      <a:r>
                        <a:rPr lang="ru-RU" sz="1600" b="0" kern="1200" dirty="0" smtClean="0">
                          <a:effectLst/>
                        </a:rPr>
                        <a:t>. биол</a:t>
                      </a:r>
                      <a:r>
                        <a:rPr lang="ru-RU" sz="1600" b="0" kern="1200" dirty="0">
                          <a:effectLst/>
                        </a:rPr>
                        <a:t>. наук, доцент.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73385">
                <a:tc>
                  <a:txBody>
                    <a:bodyPr/>
                    <a:lstStyle/>
                    <a:p>
                      <a:pPr algn="just"/>
                      <a:r>
                        <a:rPr lang="ru-RU" sz="1600" b="0" kern="1200" dirty="0">
                          <a:effectLst/>
                        </a:rPr>
                        <a:t>Калицкая Н. Г., ст. науч. </a:t>
                      </a:r>
                      <a:r>
                        <a:rPr lang="ru-RU" sz="1600" b="0" kern="1200" dirty="0" err="1">
                          <a:effectLst/>
                        </a:rPr>
                        <a:t>сотр</a:t>
                      </a:r>
                      <a:r>
                        <a:rPr lang="ru-RU" sz="1600" b="0" kern="1200" dirty="0">
                          <a:effectLst/>
                        </a:rPr>
                        <a:t>. лаб. селекции.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73385">
                <a:tc>
                  <a:txBody>
                    <a:bodyPr/>
                    <a:lstStyle/>
                    <a:p>
                      <a:pPr algn="just">
                        <a:tabLst>
                          <a:tab pos="361950" algn="l"/>
                        </a:tabLst>
                      </a:pPr>
                      <a:r>
                        <a:rPr lang="ru-RU" sz="1600" b="0" kern="1200" dirty="0">
                          <a:effectLst/>
                        </a:rPr>
                        <a:t>Катрушенко А. А., лаборант-исследователь лаб. биотехнологии.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73385">
                <a:tc>
                  <a:txBody>
                    <a:bodyPr/>
                    <a:lstStyle/>
                    <a:p>
                      <a:pPr algn="just">
                        <a:tabLst>
                          <a:tab pos="361950" algn="l"/>
                        </a:tabLst>
                      </a:pPr>
                      <a:r>
                        <a:rPr lang="ru-RU" sz="1600" b="0" kern="1200" dirty="0">
                          <a:effectLst/>
                        </a:rPr>
                        <a:t>Котенко Д.С., мл. науч. </a:t>
                      </a:r>
                      <a:r>
                        <a:rPr lang="ru-RU" sz="1600" b="0" kern="1200" dirty="0" err="1">
                          <a:effectLst/>
                        </a:rPr>
                        <a:t>сотр</a:t>
                      </a:r>
                      <a:r>
                        <a:rPr lang="ru-RU" sz="1600" b="0" kern="1200" dirty="0">
                          <a:effectLst/>
                        </a:rPr>
                        <a:t>. </a:t>
                      </a:r>
                      <a:r>
                        <a:rPr lang="ru-RU" sz="1600" b="0" kern="1200" dirty="0" smtClean="0">
                          <a:effectLst/>
                        </a:rPr>
                        <a:t>лаб</a:t>
                      </a:r>
                      <a:r>
                        <a:rPr lang="ru-RU" sz="1600" b="0" kern="1200" dirty="0">
                          <a:effectLst/>
                        </a:rPr>
                        <a:t>. механизации и автоматизации растениеводства.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73385">
                <a:tc>
                  <a:txBody>
                    <a:bodyPr/>
                    <a:lstStyle/>
                    <a:p>
                      <a:pPr algn="just"/>
                      <a:r>
                        <a:rPr lang="ru-RU" sz="1600" b="0" kern="1200" dirty="0">
                          <a:effectLst/>
                        </a:rPr>
                        <a:t>Кубасов И. А., науч. </a:t>
                      </a:r>
                      <a:r>
                        <a:rPr lang="ru-RU" sz="1600" b="0" kern="1200" dirty="0" err="1">
                          <a:effectLst/>
                        </a:rPr>
                        <a:t>сотр</a:t>
                      </a:r>
                      <a:r>
                        <a:rPr lang="ru-RU" sz="1600" b="0" kern="1200" dirty="0">
                          <a:effectLst/>
                        </a:rPr>
                        <a:t>. лаб. земледелия, агрохимии и защиты растений. 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99184" y="768973"/>
            <a:ext cx="67483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accent6">
                    <a:lumMod val="75000"/>
                  </a:schemeClr>
                </a:solidFill>
                <a:latin typeface="Calibri Light" panose="020F0302020204030204"/>
                <a:ea typeface="+mj-ea"/>
                <a:cs typeface="+mj-cs"/>
              </a:rPr>
              <a:t>Федеральное государственное бюджетное научное учреждение </a:t>
            </a:r>
            <a:endParaRPr lang="ru-RU" sz="1400" b="1" dirty="0" smtClean="0">
              <a:solidFill>
                <a:schemeClr val="accent6">
                  <a:lumMod val="75000"/>
                </a:schemeClr>
              </a:solidFill>
              <a:latin typeface="Calibri Light" panose="020F0302020204030204"/>
              <a:ea typeface="+mj-ea"/>
              <a:cs typeface="+mj-cs"/>
            </a:endParaRPr>
          </a:p>
          <a:p>
            <a:r>
              <a:rPr lang="ru-RU" sz="1400" b="1" dirty="0" smtClean="0">
                <a:solidFill>
                  <a:schemeClr val="accent6">
                    <a:lumMod val="75000"/>
                  </a:schemeClr>
                </a:solidFill>
                <a:latin typeface="Calibri Light" panose="020F0302020204030204"/>
                <a:ea typeface="+mj-ea"/>
                <a:cs typeface="+mj-cs"/>
              </a:rPr>
              <a:t>Федеральный </a:t>
            </a:r>
            <a:r>
              <a:rPr lang="ru-RU" sz="1400" b="1" dirty="0">
                <a:solidFill>
                  <a:schemeClr val="accent6">
                    <a:lumMod val="75000"/>
                  </a:schemeClr>
                </a:solidFill>
                <a:latin typeface="Calibri Light" panose="020F0302020204030204"/>
                <a:ea typeface="+mj-ea"/>
                <a:cs typeface="+mj-cs"/>
              </a:rPr>
              <a:t>научный центр «Всероссийский научно-исследовательский институт сои»</a:t>
            </a:r>
            <a:endParaRPr lang="ru-RU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8417" y="195957"/>
            <a:ext cx="790728" cy="730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3125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74" r="12952"/>
          <a:stretch/>
        </p:blipFill>
        <p:spPr>
          <a:xfrm>
            <a:off x="1" y="0"/>
            <a:ext cx="12195544" cy="6858000"/>
          </a:xfrm>
          <a:prstGeom prst="rect">
            <a:avLst/>
          </a:prstGeom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2210455"/>
              </p:ext>
            </p:extLst>
          </p:nvPr>
        </p:nvGraphicFramePr>
        <p:xfrm>
          <a:off x="356400" y="1475073"/>
          <a:ext cx="11482745" cy="3657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14827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4971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Коллектив  </a:t>
                      </a:r>
                      <a:r>
                        <a:rPr lang="ru-RU" dirty="0" err="1" smtClean="0"/>
                        <a:t>селекционно</a:t>
                      </a:r>
                      <a:r>
                        <a:rPr lang="ru-RU" dirty="0" smtClean="0"/>
                        <a:t>-семеноводческого центра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7334508"/>
              </p:ext>
            </p:extLst>
          </p:nvPr>
        </p:nvGraphicFramePr>
        <p:xfrm>
          <a:off x="356400" y="1840830"/>
          <a:ext cx="11482745" cy="4812632"/>
        </p:xfrm>
        <a:graphic>
          <a:graphicData uri="http://schemas.openxmlformats.org/drawingml/2006/table">
            <a:tbl>
              <a:tblPr firstRow="1" firstCol="1" bandRow="1">
                <a:tableStyleId>{16D9F66E-5EB9-4882-86FB-DCBF35E3C3E4}</a:tableStyleId>
              </a:tblPr>
              <a:tblGrid>
                <a:gridCol w="114827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3096">
                <a:tc>
                  <a:txBody>
                    <a:bodyPr/>
                    <a:lstStyle/>
                    <a:p>
                      <a:pPr algn="just"/>
                      <a:r>
                        <a:rPr lang="ru-RU" sz="1600" b="0" kern="1200" dirty="0">
                          <a:effectLst/>
                        </a:rPr>
                        <a:t>Лаврентьева С. И., вед. науч. </a:t>
                      </a:r>
                      <a:r>
                        <a:rPr lang="ru-RU" sz="1600" b="0" kern="1200" dirty="0" err="1">
                          <a:effectLst/>
                        </a:rPr>
                        <a:t>сотр</a:t>
                      </a:r>
                      <a:r>
                        <a:rPr lang="ru-RU" sz="1600" b="0" kern="1200" dirty="0">
                          <a:effectLst/>
                        </a:rPr>
                        <a:t>. лаб. биотехнологии, </a:t>
                      </a:r>
                      <a:r>
                        <a:rPr lang="ru-RU" sz="1600" b="0" kern="1200" dirty="0" smtClean="0">
                          <a:effectLst/>
                        </a:rPr>
                        <a:t>канд. </a:t>
                      </a:r>
                      <a:r>
                        <a:rPr lang="ru-RU" sz="1600" b="0" kern="1200" dirty="0">
                          <a:effectLst/>
                        </a:rPr>
                        <a:t>биол. наук, доцент.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3096">
                <a:tc>
                  <a:txBody>
                    <a:bodyPr/>
                    <a:lstStyle/>
                    <a:p>
                      <a:pPr algn="just"/>
                      <a:r>
                        <a:rPr lang="ru-RU" sz="1600" b="0" kern="1200" dirty="0">
                          <a:effectLst/>
                        </a:rPr>
                        <a:t>Мельникова Т. В., науч. </a:t>
                      </a:r>
                      <a:r>
                        <a:rPr lang="ru-RU" sz="1600" b="0" kern="1200" dirty="0" err="1">
                          <a:effectLst/>
                        </a:rPr>
                        <a:t>сотр</a:t>
                      </a:r>
                      <a:r>
                        <a:rPr lang="ru-RU" sz="1600" b="0" kern="1200" dirty="0">
                          <a:effectLst/>
                        </a:rPr>
                        <a:t>. лаб. селекции.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3096">
                <a:tc>
                  <a:txBody>
                    <a:bodyPr/>
                    <a:lstStyle/>
                    <a:p>
                      <a:pPr algn="just"/>
                      <a:r>
                        <a:rPr lang="ru-RU" sz="1600" b="0" kern="1200" dirty="0">
                          <a:effectLst/>
                        </a:rPr>
                        <a:t>Михайлова М. П., ст. науч. </a:t>
                      </a:r>
                      <a:r>
                        <a:rPr lang="ru-RU" sz="1600" b="0" kern="1200" dirty="0" err="1">
                          <a:effectLst/>
                        </a:rPr>
                        <a:t>сотр</a:t>
                      </a:r>
                      <a:r>
                        <a:rPr lang="ru-RU" sz="1600" b="0" kern="1200" dirty="0">
                          <a:effectLst/>
                        </a:rPr>
                        <a:t>. лаб. физиологии и биохимии растений.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3096">
                <a:tc>
                  <a:txBody>
                    <a:bodyPr/>
                    <a:lstStyle/>
                    <a:p>
                      <a:pPr algn="just"/>
                      <a:r>
                        <a:rPr lang="ru-RU" sz="1600" b="0" kern="1200" dirty="0">
                          <a:effectLst/>
                        </a:rPr>
                        <a:t>Мищенко О. А., лаборант-исследователь лаборатории селекции.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3096">
                <a:tc>
                  <a:txBody>
                    <a:bodyPr/>
                    <a:lstStyle/>
                    <a:p>
                      <a:pPr algn="just"/>
                      <a:r>
                        <a:rPr lang="ru-RU" sz="1600" b="0" kern="1200" dirty="0">
                          <a:effectLst/>
                        </a:rPr>
                        <a:t>Низкий С. Е., ст. науч. </a:t>
                      </a:r>
                      <a:r>
                        <a:rPr lang="ru-RU" sz="1600" b="0" kern="1200" dirty="0" err="1">
                          <a:effectLst/>
                        </a:rPr>
                        <a:t>сотр</a:t>
                      </a:r>
                      <a:r>
                        <a:rPr lang="ru-RU" sz="1600" b="0" kern="1200" dirty="0">
                          <a:effectLst/>
                        </a:rPr>
                        <a:t>. лаб. физиологии и биохимии растений, канд. биол. наук.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3096">
                <a:tc>
                  <a:txBody>
                    <a:bodyPr/>
                    <a:lstStyle/>
                    <a:p>
                      <a:pPr algn="just"/>
                      <a:r>
                        <a:rPr lang="ru-RU" sz="1600" b="0" kern="1200" dirty="0" err="1">
                          <a:effectLst/>
                        </a:rPr>
                        <a:t>Пензин</a:t>
                      </a:r>
                      <a:r>
                        <a:rPr lang="ru-RU" sz="1600" b="0" kern="1200" dirty="0">
                          <a:effectLst/>
                        </a:rPr>
                        <a:t> А. А., науч. </a:t>
                      </a:r>
                      <a:r>
                        <a:rPr lang="ru-RU" sz="1600" b="0" kern="1200" dirty="0" err="1">
                          <a:effectLst/>
                        </a:rPr>
                        <a:t>сотр</a:t>
                      </a:r>
                      <a:r>
                        <a:rPr lang="ru-RU" sz="1600" b="0" kern="1200" dirty="0">
                          <a:effectLst/>
                        </a:rPr>
                        <a:t>. лаб. биотехнологии.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3096">
                <a:tc>
                  <a:txBody>
                    <a:bodyPr/>
                    <a:lstStyle/>
                    <a:p>
                      <a:pPr algn="just">
                        <a:tabLst>
                          <a:tab pos="450850" algn="l"/>
                        </a:tabLst>
                      </a:pPr>
                      <a:r>
                        <a:rPr lang="ru-RU" sz="1600" b="0" kern="1200" dirty="0">
                          <a:effectLst/>
                        </a:rPr>
                        <a:t>Присяжная И. М., ст. науч. </a:t>
                      </a:r>
                      <a:r>
                        <a:rPr lang="ru-RU" sz="1600" b="0" kern="1200" dirty="0" err="1">
                          <a:effectLst/>
                        </a:rPr>
                        <a:t>сотр</a:t>
                      </a:r>
                      <a:r>
                        <a:rPr lang="ru-RU" sz="1600" b="0" kern="1200" dirty="0">
                          <a:effectLst/>
                        </a:rPr>
                        <a:t>. лаб. механизации и автоматизации растениеводства, </a:t>
                      </a:r>
                      <a:r>
                        <a:rPr lang="ru-RU" sz="1600" b="0" kern="1200" dirty="0" smtClean="0">
                          <a:effectLst/>
                        </a:rPr>
                        <a:t>канд. </a:t>
                      </a:r>
                      <a:r>
                        <a:rPr lang="ru-RU" sz="1600" b="0" kern="1200" dirty="0" err="1">
                          <a:effectLst/>
                        </a:rPr>
                        <a:t>техн</a:t>
                      </a:r>
                      <a:r>
                        <a:rPr lang="ru-RU" sz="1600" b="0" kern="1200" dirty="0">
                          <a:effectLst/>
                        </a:rPr>
                        <a:t>. </a:t>
                      </a:r>
                      <a:r>
                        <a:rPr lang="ru-RU" sz="1600" b="0" kern="1200" dirty="0" smtClean="0">
                          <a:effectLst/>
                        </a:rPr>
                        <a:t>наук, </a:t>
                      </a:r>
                      <a:r>
                        <a:rPr lang="ru-RU" sz="1600" b="0" kern="1200" dirty="0">
                          <a:effectLst/>
                        </a:rPr>
                        <a:t>доцент.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3096">
                <a:tc>
                  <a:txBody>
                    <a:bodyPr/>
                    <a:lstStyle/>
                    <a:p>
                      <a:pPr algn="just"/>
                      <a:r>
                        <a:rPr lang="ru-RU" sz="1600" b="0" kern="1200" dirty="0">
                          <a:effectLst/>
                        </a:rPr>
                        <a:t>Разанцвей Д. Р., ст. науч. </a:t>
                      </a:r>
                      <a:r>
                        <a:rPr lang="ru-RU" sz="1600" b="0" kern="1200" dirty="0" err="1">
                          <a:effectLst/>
                        </a:rPr>
                        <a:t>сотр</a:t>
                      </a:r>
                      <a:r>
                        <a:rPr lang="ru-RU" sz="1600" b="0" kern="1200" dirty="0">
                          <a:effectLst/>
                        </a:rPr>
                        <a:t>. лаборатории селекции.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3096">
                <a:tc>
                  <a:txBody>
                    <a:bodyPr/>
                    <a:lstStyle/>
                    <a:p>
                      <a:pPr algn="just"/>
                      <a:r>
                        <a:rPr lang="ru-RU" sz="1600" b="0" kern="1200" dirty="0">
                          <a:effectLst/>
                        </a:rPr>
                        <a:t>Рафальская Н. Б., ст. науч. </a:t>
                      </a:r>
                      <a:r>
                        <a:rPr lang="ru-RU" sz="1600" b="0" kern="1200" dirty="0" err="1">
                          <a:effectLst/>
                        </a:rPr>
                        <a:t>сотр</a:t>
                      </a:r>
                      <a:r>
                        <a:rPr lang="ru-RU" sz="1600" b="0" kern="1200" dirty="0">
                          <a:effectLst/>
                        </a:rPr>
                        <a:t>. лаборатории селекции.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3096">
                <a:tc>
                  <a:txBody>
                    <a:bodyPr/>
                    <a:lstStyle/>
                    <a:p>
                      <a:pPr algn="just"/>
                      <a:r>
                        <a:rPr lang="ru-RU" sz="1600" b="0" kern="1200" dirty="0">
                          <a:effectLst/>
                        </a:rPr>
                        <a:t>Рафальский С. В., вед. науч. </a:t>
                      </a:r>
                      <a:r>
                        <a:rPr lang="ru-RU" sz="1600" b="0" kern="1200" dirty="0" err="1">
                          <a:effectLst/>
                        </a:rPr>
                        <a:t>сотр</a:t>
                      </a:r>
                      <a:r>
                        <a:rPr lang="ru-RU" sz="1600" b="0" kern="1200" dirty="0">
                          <a:effectLst/>
                        </a:rPr>
                        <a:t>. лаб. селекции, </a:t>
                      </a:r>
                      <a:r>
                        <a:rPr lang="ru-RU" sz="1600" b="0" kern="1200" dirty="0" smtClean="0">
                          <a:effectLst/>
                        </a:rPr>
                        <a:t>канд. </a:t>
                      </a:r>
                      <a:r>
                        <a:rPr lang="ru-RU" sz="1600" b="0" kern="1200" dirty="0">
                          <a:effectLst/>
                        </a:rPr>
                        <a:t>с.-х. </a:t>
                      </a:r>
                      <a:r>
                        <a:rPr lang="ru-RU" sz="1600" b="0" kern="1200" dirty="0" smtClean="0">
                          <a:effectLst/>
                        </a:rPr>
                        <a:t>наук, </a:t>
                      </a:r>
                      <a:r>
                        <a:rPr lang="ru-RU" sz="1600" b="0" kern="1200" dirty="0">
                          <a:effectLst/>
                        </a:rPr>
                        <a:t>ст. науч. </a:t>
                      </a:r>
                      <a:r>
                        <a:rPr lang="ru-RU" sz="1600" b="0" kern="1200" dirty="0" err="1">
                          <a:effectLst/>
                        </a:rPr>
                        <a:t>сотр</a:t>
                      </a:r>
                      <a:r>
                        <a:rPr lang="ru-RU" sz="1600" b="0" kern="1200" dirty="0">
                          <a:effectLst/>
                        </a:rPr>
                        <a:t>.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3096">
                <a:tc>
                  <a:txBody>
                    <a:bodyPr/>
                    <a:lstStyle/>
                    <a:p>
                      <a:pPr algn="just"/>
                      <a:r>
                        <a:rPr lang="ru-RU" sz="1600" b="0" kern="1200" dirty="0">
                          <a:effectLst/>
                        </a:rPr>
                        <a:t>Синеговская В. Т., гл. науч. </a:t>
                      </a:r>
                      <a:r>
                        <a:rPr lang="ru-RU" sz="1600" b="0" kern="1200" dirty="0" err="1">
                          <a:effectLst/>
                        </a:rPr>
                        <a:t>сотр</a:t>
                      </a:r>
                      <a:r>
                        <a:rPr lang="ru-RU" sz="1600" b="0" kern="1200" dirty="0">
                          <a:effectLst/>
                        </a:rPr>
                        <a:t>. лаб. физиологии и биохимии растений, д-р с.-х. н., профессор.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3096">
                <a:tc>
                  <a:txBody>
                    <a:bodyPr/>
                    <a:lstStyle/>
                    <a:p>
                      <a:pPr algn="just"/>
                      <a:r>
                        <a:rPr lang="ru-RU" sz="1600" b="0" kern="1200" dirty="0">
                          <a:effectLst/>
                        </a:rPr>
                        <a:t>Смолянинова Н.О., науч. </a:t>
                      </a:r>
                      <a:r>
                        <a:rPr lang="ru-RU" sz="1600" b="0" kern="1200" dirty="0" err="1">
                          <a:effectLst/>
                        </a:rPr>
                        <a:t>сотр</a:t>
                      </a:r>
                      <a:r>
                        <a:rPr lang="ru-RU" sz="1600" b="0" kern="1200" dirty="0">
                          <a:effectLst/>
                        </a:rPr>
                        <a:t>. группы эконом. исследований в АПК.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3096">
                <a:tc>
                  <a:txBody>
                    <a:bodyPr/>
                    <a:lstStyle/>
                    <a:p>
                      <a:pPr algn="just"/>
                      <a:r>
                        <a:rPr lang="ru-RU" sz="1600" b="0" kern="1200" dirty="0">
                          <a:effectLst/>
                        </a:rPr>
                        <a:t>Татаренко И.Ю., ст. науч. </a:t>
                      </a:r>
                      <a:r>
                        <a:rPr lang="ru-RU" sz="1600" b="0" kern="1200" dirty="0" err="1">
                          <a:effectLst/>
                        </a:rPr>
                        <a:t>сотр</a:t>
                      </a:r>
                      <a:r>
                        <a:rPr lang="ru-RU" sz="1600" b="0" kern="1200" dirty="0">
                          <a:effectLst/>
                        </a:rPr>
                        <a:t>. лаб. биологических исследований.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3096">
                <a:tc>
                  <a:txBody>
                    <a:bodyPr/>
                    <a:lstStyle/>
                    <a:p>
                      <a:pPr algn="just"/>
                      <a:r>
                        <a:rPr lang="ru-RU" sz="1600" b="0" kern="1200" dirty="0">
                          <a:effectLst/>
                        </a:rPr>
                        <a:t>Тимкин П. Д., мл. науч. </a:t>
                      </a:r>
                      <a:r>
                        <a:rPr lang="ru-RU" sz="1600" b="0" kern="1200" dirty="0" err="1">
                          <a:effectLst/>
                        </a:rPr>
                        <a:t>сотр</a:t>
                      </a:r>
                      <a:r>
                        <a:rPr lang="ru-RU" sz="1600" b="0" kern="1200" dirty="0">
                          <a:effectLst/>
                        </a:rPr>
                        <a:t>. лаб. биотехнологии.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83096">
                <a:tc>
                  <a:txBody>
                    <a:bodyPr/>
                    <a:lstStyle/>
                    <a:p>
                      <a:pPr algn="just"/>
                      <a:r>
                        <a:rPr lang="ru-RU" sz="1600" b="0" kern="1200" dirty="0">
                          <a:effectLst/>
                        </a:rPr>
                        <a:t>Усанов В.С., вед. науч. </a:t>
                      </a:r>
                      <a:r>
                        <a:rPr lang="ru-RU" sz="1600" b="0" kern="1200" dirty="0" err="1">
                          <a:effectLst/>
                        </a:rPr>
                        <a:t>сотр</a:t>
                      </a:r>
                      <a:r>
                        <a:rPr lang="ru-RU" sz="1600" b="0" kern="1200" dirty="0">
                          <a:effectLst/>
                        </a:rPr>
                        <a:t>. </a:t>
                      </a:r>
                      <a:r>
                        <a:rPr lang="ru-RU" sz="1600" b="0" kern="1200" dirty="0" smtClean="0">
                          <a:effectLst/>
                        </a:rPr>
                        <a:t>лаб. </a:t>
                      </a:r>
                      <a:r>
                        <a:rPr lang="ru-RU" sz="1600" b="0" kern="1200" dirty="0">
                          <a:effectLst/>
                        </a:rPr>
                        <a:t>механизации и автоматизации растениеводства, канд. с.-х. </a:t>
                      </a:r>
                      <a:r>
                        <a:rPr lang="ru-RU" sz="1600" b="0" kern="1200" dirty="0" smtClean="0">
                          <a:effectLst/>
                        </a:rPr>
                        <a:t>наук.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83096"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err="1" smtClean="0">
                          <a:effectLst/>
                        </a:rPr>
                        <a:t>Чепелев</a:t>
                      </a:r>
                      <a:r>
                        <a:rPr lang="ru-RU" sz="1600" b="0" kern="1200" dirty="0" smtClean="0">
                          <a:effectLst/>
                        </a:rPr>
                        <a:t> Г. П., ст. науч. </a:t>
                      </a:r>
                      <a:r>
                        <a:rPr lang="ru-RU" sz="1600" b="0" kern="1200" dirty="0" err="1" smtClean="0">
                          <a:effectLst/>
                        </a:rPr>
                        <a:t>сотр</a:t>
                      </a:r>
                      <a:r>
                        <a:rPr lang="ru-RU" sz="1600" b="0" kern="1200" dirty="0" smtClean="0">
                          <a:effectLst/>
                        </a:rPr>
                        <a:t>. лаб. селекции. </a:t>
                      </a:r>
                      <a:endParaRPr lang="ru-RU" sz="1600" b="0" dirty="0" smtClean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83096">
                <a:tc>
                  <a:txBody>
                    <a:bodyPr/>
                    <a:lstStyle/>
                    <a:p>
                      <a:pPr algn="just"/>
                      <a:r>
                        <a:rPr lang="ru-RU" sz="1600" b="0" kern="1200" dirty="0" smtClean="0">
                          <a:effectLst/>
                        </a:rPr>
                        <a:t>Беляев В. Н., нач. отдела технического обеспечения.</a:t>
                      </a:r>
                      <a:endParaRPr lang="ru-RU" sz="16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39026" y="768975"/>
            <a:ext cx="62413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accent6">
                    <a:lumMod val="75000"/>
                  </a:schemeClr>
                </a:solidFill>
                <a:latin typeface="Calibri Light" panose="020F0302020204030204"/>
                <a:ea typeface="+mj-ea"/>
                <a:cs typeface="+mj-cs"/>
              </a:rPr>
              <a:t>Федеральное государственное бюджетное научное учреждение Федеральный научный центр «Всероссийский научно-исследовательский институт сои»</a:t>
            </a:r>
            <a:endParaRPr lang="ru-RU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8417" y="170503"/>
            <a:ext cx="790728" cy="730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4360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74" r="12952"/>
          <a:stretch/>
        </p:blipFill>
        <p:spPr>
          <a:xfrm>
            <a:off x="1" y="0"/>
            <a:ext cx="12195544" cy="6858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75476" y="5680987"/>
            <a:ext cx="6338238" cy="62088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3366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 СЕЛЬСКОХОЗЯЙСТВЕННЫХ ХОЗЯЙСТВ-ПАРТНЁРОВ ПО РОССИИ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srgbClr val="3366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9" name="Группа 18"/>
          <p:cNvGrpSpPr/>
          <p:nvPr/>
        </p:nvGrpSpPr>
        <p:grpSpPr>
          <a:xfrm>
            <a:off x="75475" y="2333775"/>
            <a:ext cx="6718546" cy="3151972"/>
            <a:chOff x="2759078" y="1655667"/>
            <a:chExt cx="7123507" cy="3315721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3024585" y="1655667"/>
              <a:ext cx="6858000" cy="3085034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Заголовок 1"/>
            <p:cNvSpPr txBox="1">
              <a:spLocks/>
            </p:cNvSpPr>
            <p:nvPr/>
          </p:nvSpPr>
          <p:spPr>
            <a:xfrm>
              <a:off x="4224735" y="2673350"/>
              <a:ext cx="2232244" cy="591284"/>
            </a:xfrm>
            <a:prstGeom prst="rect">
              <a:avLst/>
            </a:prstGeom>
            <a:ln w="9525">
              <a:noFill/>
            </a:ln>
          </p:spPr>
          <p:txBody>
            <a:bodyPr vert="horz" lIns="162561" tIns="81280" rIns="162561" bIns="81280" rtlCol="0" anchor="ctr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/>
                  <a:ea typeface="+mj-ea"/>
                  <a:cs typeface="+mj-cs"/>
                </a:rPr>
                <a:t>Бюджет</a:t>
              </a:r>
              <a:r>
                <a:rPr kumimoji="0" lang="ru-RU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Calibri Light" panose="020F0302020204030204"/>
                  <a:ea typeface="+mj-ea"/>
                  <a:cs typeface="+mj-cs"/>
                </a:rPr>
                <a:t> – </a:t>
              </a:r>
              <a:r>
                <a:rPr kumimoji="0" lang="ru-RU" sz="1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Calibri Light" panose="020F0302020204030204"/>
                  <a:ea typeface="+mj-ea"/>
                  <a:cs typeface="+mj-cs"/>
                </a:rPr>
                <a:t>94,369 млн руб.</a:t>
              </a: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/>
                  <a:ea typeface="+mj-ea"/>
                  <a:cs typeface="+mj-cs"/>
                </a:rPr>
                <a:t>Внебюджет</a:t>
              </a:r>
              <a:r>
                <a:rPr kumimoji="0" lang="ru-RU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Calibri Light" panose="020F0302020204030204"/>
                  <a:ea typeface="+mj-ea"/>
                  <a:cs typeface="+mj-cs"/>
                </a:rPr>
                <a:t> – </a:t>
              </a:r>
              <a:r>
                <a:rPr kumimoji="0" lang="ru-RU" sz="1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Calibri Light" panose="020F0302020204030204"/>
                  <a:ea typeface="+mj-ea"/>
                  <a:cs typeface="+mj-cs"/>
                </a:rPr>
                <a:t>84,665</a:t>
              </a:r>
              <a:r>
                <a:rPr kumimoji="0" lang="ru-RU" sz="11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Calibri Light" panose="020F0302020204030204"/>
                  <a:ea typeface="+mj-ea"/>
                  <a:cs typeface="+mj-cs"/>
                </a:rPr>
                <a:t> </a:t>
              </a:r>
              <a:r>
                <a:rPr kumimoji="0" lang="ru-RU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Calibri Light" panose="020F0302020204030204"/>
                  <a:ea typeface="+mj-ea"/>
                  <a:cs typeface="+mj-cs"/>
                </a:rPr>
                <a:t>млн руб</a:t>
              </a:r>
              <a:r>
                <a:rPr kumimoji="0" lang="ru-RU" sz="11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/>
                  <a:ea typeface="+mj-ea"/>
                  <a:cs typeface="+mj-cs"/>
                </a:rPr>
                <a:t>.</a:t>
              </a:r>
              <a:endPara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endParaRPr>
            </a:p>
          </p:txBody>
        </p:sp>
        <p:sp>
          <p:nvSpPr>
            <p:cNvPr id="7" name="Заголовок 1"/>
            <p:cNvSpPr txBox="1">
              <a:spLocks/>
            </p:cNvSpPr>
            <p:nvPr/>
          </p:nvSpPr>
          <p:spPr>
            <a:xfrm>
              <a:off x="6259186" y="2738720"/>
              <a:ext cx="2044002" cy="467516"/>
            </a:xfrm>
            <a:prstGeom prst="rect">
              <a:avLst/>
            </a:prstGeom>
            <a:ln w="9525">
              <a:noFill/>
            </a:ln>
          </p:spPr>
          <p:txBody>
            <a:bodyPr vert="horz" lIns="162561" tIns="81280" rIns="162561" bIns="81280" rtlCol="0" anchor="ctr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5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15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/>
                  <a:ea typeface="+mj-ea"/>
                  <a:cs typeface="+mj-cs"/>
                </a:rPr>
                <a:t>2 сорта сои:</a:t>
              </a: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15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/>
                  <a:ea typeface="+mj-ea"/>
                  <a:cs typeface="+mj-cs"/>
                </a:rPr>
                <a:t>сорт сои Ляна (включён в </a:t>
              </a:r>
              <a:r>
                <a:rPr kumimoji="0" lang="ru-RU" sz="115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/>
                  <a:ea typeface="+mj-ea"/>
                  <a:cs typeface="+mj-cs"/>
                </a:rPr>
                <a:t>Госреестр</a:t>
              </a:r>
              <a:r>
                <a:rPr kumimoji="0" lang="ru-RU" sz="115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/>
                  <a:ea typeface="+mj-ea"/>
                  <a:cs typeface="+mj-cs"/>
                </a:rPr>
                <a:t>, </a:t>
              </a:r>
              <a:r>
                <a:rPr lang="ru-RU" sz="1150" b="1" dirty="0" smtClean="0">
                  <a:solidFill>
                    <a:prstClr val="black"/>
                  </a:solidFill>
                  <a:latin typeface="Calibri Light" panose="020F0302020204030204"/>
                </a:rPr>
                <a:t>за</a:t>
              </a:r>
              <a:r>
                <a:rPr kumimoji="0" lang="ru-RU" sz="115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/>
                  <a:ea typeface="+mj-ea"/>
                  <a:cs typeface="+mj-cs"/>
                </a:rPr>
                <a:t>патентован); </a:t>
              </a: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15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/>
                  <a:ea typeface="+mj-ea"/>
                  <a:cs typeface="+mj-cs"/>
                </a:rPr>
                <a:t>сорт сои </a:t>
              </a:r>
              <a:r>
                <a:rPr kumimoji="0" lang="ru-RU" sz="115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/>
                  <a:ea typeface="+mj-ea"/>
                  <a:cs typeface="+mj-cs"/>
                </a:rPr>
                <a:t>Алмага</a:t>
              </a:r>
              <a:r>
                <a:rPr kumimoji="0" lang="ru-RU" sz="115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/>
                  <a:ea typeface="+mj-ea"/>
                  <a:cs typeface="+mj-cs"/>
                </a:rPr>
                <a:t> передан в </a:t>
              </a:r>
              <a:r>
                <a:rPr kumimoji="0" lang="ru-RU" sz="115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/>
                  <a:ea typeface="+mj-ea"/>
                  <a:cs typeface="+mj-cs"/>
                </a:rPr>
                <a:t>Госсортоиспытание</a:t>
              </a:r>
              <a:endParaRPr kumimoji="0" lang="ru-RU" sz="11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endParaRPr>
            </a:p>
          </p:txBody>
        </p:sp>
        <p:sp>
          <p:nvSpPr>
            <p:cNvPr id="8" name="Заголовок 1"/>
            <p:cNvSpPr txBox="1">
              <a:spLocks/>
            </p:cNvSpPr>
            <p:nvPr/>
          </p:nvSpPr>
          <p:spPr>
            <a:xfrm>
              <a:off x="8075386" y="2668109"/>
              <a:ext cx="1526328" cy="415636"/>
            </a:xfrm>
            <a:prstGeom prst="rect">
              <a:avLst/>
            </a:prstGeom>
            <a:ln w="9525">
              <a:noFill/>
            </a:ln>
          </p:spPr>
          <p:txBody>
            <a:bodyPr vert="horz" lIns="162561" tIns="81280" rIns="162561" bIns="81280" rtlCol="0" anchor="ctr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/>
                  <a:ea typeface="+mj-ea"/>
                  <a:cs typeface="+mj-cs"/>
                </a:rPr>
                <a:t>2021 г. </a:t>
              </a:r>
              <a:r>
                <a:rPr kumimoji="0" lang="ru-RU" sz="1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Calibri Light" panose="020F0302020204030204"/>
                  <a:ea typeface="+mj-ea"/>
                  <a:cs typeface="+mj-cs"/>
                </a:rPr>
                <a:t>– 21 га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/>
                  <a:ea typeface="+mj-ea"/>
                  <a:cs typeface="+mj-cs"/>
                </a:rPr>
                <a:t>2024 г.</a:t>
              </a:r>
              <a:r>
                <a:rPr kumimoji="0" lang="ru-RU" sz="1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Calibri Light" panose="020F0302020204030204"/>
                  <a:ea typeface="+mj-ea"/>
                  <a:cs typeface="+mj-cs"/>
                </a:rPr>
                <a:t> – 23 га</a:t>
              </a:r>
              <a:endPara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endParaRPr>
            </a:p>
          </p:txBody>
        </p:sp>
        <p:sp>
          <p:nvSpPr>
            <p:cNvPr id="9" name="Заголовок 1"/>
            <p:cNvSpPr txBox="1">
              <a:spLocks/>
            </p:cNvSpPr>
            <p:nvPr/>
          </p:nvSpPr>
          <p:spPr>
            <a:xfrm>
              <a:off x="2974780" y="3513744"/>
              <a:ext cx="1339702" cy="788048"/>
            </a:xfrm>
            <a:prstGeom prst="rect">
              <a:avLst/>
            </a:prstGeom>
            <a:ln w="9525">
              <a:noFill/>
            </a:ln>
          </p:spPr>
          <p:txBody>
            <a:bodyPr vert="horz" lIns="162561" tIns="81280" rIns="162561" bIns="81280" rtlCol="0" anchor="ctr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0" i="1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/>
                  <a:ea typeface="+mj-ea"/>
                  <a:cs typeface="+mj-cs"/>
                </a:rPr>
                <a:t>Культура:</a:t>
              </a:r>
            </a:p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/>
                  <a:ea typeface="+mj-ea"/>
                  <a:cs typeface="+mj-cs"/>
                </a:rPr>
                <a:t>1. Соя</a:t>
              </a:r>
            </a:p>
          </p:txBody>
        </p:sp>
        <p:sp>
          <p:nvSpPr>
            <p:cNvPr id="10" name="Заголовок 1"/>
            <p:cNvSpPr txBox="1">
              <a:spLocks/>
            </p:cNvSpPr>
            <p:nvPr/>
          </p:nvSpPr>
          <p:spPr>
            <a:xfrm>
              <a:off x="3983396" y="3987869"/>
              <a:ext cx="2916285" cy="983519"/>
            </a:xfrm>
            <a:prstGeom prst="rect">
              <a:avLst/>
            </a:prstGeom>
            <a:ln w="9525">
              <a:noFill/>
            </a:ln>
          </p:spPr>
          <p:txBody>
            <a:bodyPr vert="horz" lIns="162561" tIns="81280" rIns="162561" bIns="81280" rtlCol="0" anchor="ctr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0" i="1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/>
                  <a:ea typeface="+mj-ea"/>
                  <a:cs typeface="+mj-cs"/>
                </a:rPr>
                <a:t>Направление селекции:</a:t>
              </a:r>
            </a:p>
            <a:p>
              <a:pPr marL="228600" marR="0" lvl="0" indent="-22860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AutoNum type="arabicPeriod"/>
                <a:tabLst/>
                <a:defRPr/>
              </a:pPr>
              <a:r>
                <a:rPr kumimoji="0" lang="ru-RU" sz="11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/>
                  <a:ea typeface="+mj-ea"/>
                  <a:cs typeface="+mj-cs"/>
                </a:rPr>
                <a:t>Продуктивность сорта</a:t>
              </a:r>
            </a:p>
            <a:p>
              <a:pPr marL="228600" marR="0" lvl="0" indent="-22860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AutoNum type="arabicPeriod"/>
                <a:tabLst/>
                <a:defRPr/>
              </a:pPr>
              <a:r>
                <a:rPr kumimoji="0" lang="ru-RU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/>
                  <a:ea typeface="+mj-ea"/>
                  <a:cs typeface="+mj-cs"/>
                </a:rPr>
                <a:t>Устойчивость к биотическим и абиотическим </a:t>
              </a:r>
              <a:r>
                <a:rPr kumimoji="0" lang="ru-RU" sz="11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/>
                  <a:ea typeface="+mj-ea"/>
                  <a:cs typeface="+mj-cs"/>
                </a:rPr>
                <a:t>факторам среды</a:t>
              </a:r>
              <a:endPara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endParaRPr>
            </a:p>
            <a:p>
              <a:pPr marL="228600" marR="0" lvl="0" indent="-22860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AutoNum type="arabicPeriod"/>
                <a:tabLst/>
                <a:defRPr/>
              </a:pPr>
              <a:r>
                <a:rPr kumimoji="0" lang="ru-RU" sz="11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/>
                  <a:ea typeface="+mj-ea"/>
                  <a:cs typeface="+mj-cs"/>
                </a:rPr>
                <a:t>Качество семян</a:t>
              </a:r>
            </a:p>
            <a:p>
              <a:pPr marL="228600" marR="0" lvl="0" indent="-22860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AutoNum type="arabicPeriod"/>
                <a:tabLst/>
                <a:defRPr/>
              </a:pPr>
              <a:r>
                <a:rPr kumimoji="0" lang="ru-RU" sz="11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/>
                  <a:ea typeface="+mj-ea"/>
                  <a:cs typeface="+mj-cs"/>
                </a:rPr>
                <a:t>Высокий уровень фотосинтетической активности</a:t>
              </a:r>
            </a:p>
            <a:p>
              <a:pPr marL="228600" marR="0" lvl="0" indent="-22860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AutoNum type="arabicPeriod"/>
                <a:tabLst/>
                <a:defRPr/>
              </a:pPr>
              <a:endParaRPr kumimoji="0" lang="ru-RU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endParaRPr>
            </a:p>
            <a:p>
              <a:pPr marL="228600" marR="0" lvl="0" indent="-22860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AutoNum type="arabicPeriod"/>
                <a:tabLst/>
                <a:defRPr/>
              </a:pPr>
              <a:endParaRPr kumimoji="0" lang="ru-RU" sz="11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endParaRPr>
            </a:p>
          </p:txBody>
        </p:sp>
        <p:sp>
          <p:nvSpPr>
            <p:cNvPr id="11" name="Заголовок 1"/>
            <p:cNvSpPr txBox="1">
              <a:spLocks/>
            </p:cNvSpPr>
            <p:nvPr/>
          </p:nvSpPr>
          <p:spPr>
            <a:xfrm>
              <a:off x="6991448" y="3644891"/>
              <a:ext cx="2457036" cy="1095810"/>
            </a:xfrm>
            <a:prstGeom prst="rect">
              <a:avLst/>
            </a:prstGeom>
            <a:ln w="9525">
              <a:noFill/>
            </a:ln>
          </p:spPr>
          <p:txBody>
            <a:bodyPr vert="horz" lIns="162561" tIns="81280" rIns="162561" bIns="81280" rtlCol="0" anchor="ctr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0" i="1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/>
                  <a:ea typeface="+mj-ea"/>
                  <a:cs typeface="+mj-cs"/>
                </a:rPr>
                <a:t>Разрабатываемые продукты:</a:t>
              </a:r>
            </a:p>
            <a:p>
              <a:pPr marL="228600" marR="0" lvl="0" indent="-22860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AutoNum type="arabicPeriod"/>
                <a:tabLst/>
                <a:defRPr/>
              </a:pPr>
              <a:r>
                <a:rPr kumimoji="0" lang="ru-RU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/>
                  <a:ea typeface="+mj-ea"/>
                  <a:cs typeface="+mj-cs"/>
                </a:rPr>
                <a:t>Новые сорта сои</a:t>
              </a:r>
            </a:p>
            <a:p>
              <a:pPr marL="228600" marR="0" lvl="0" indent="-22860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AutoNum type="arabicPeriod"/>
                <a:tabLst/>
                <a:defRPr/>
              </a:pPr>
              <a:r>
                <a:rPr kumimoji="0" lang="ru-RU" sz="11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/>
                  <a:ea typeface="+mj-ea"/>
                  <a:cs typeface="+mj-cs"/>
                </a:rPr>
                <a:t>Научно  обоснованные технологии первичного семеноводства</a:t>
              </a:r>
              <a:endPara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endParaRPr>
            </a:p>
          </p:txBody>
        </p:sp>
        <p:pic>
          <p:nvPicPr>
            <p:cNvPr id="13" name="Picture 2" descr="https://avatars.mds.yandex.net/i?id=af088d45ae0cd9a712e48ba5243e49405e80901c0f42e104-4484124-images-thumbs&amp;n=13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rgbClr val="FFC000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35689" y="1728131"/>
              <a:ext cx="852542" cy="8525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2" descr="https://papik.pro/grafic/uploads/posts/2023-04/thumbs/1682498013_papik-pro-p-rubl-smail-png-50.png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srgbClr val="70AD47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9847" y="1728954"/>
              <a:ext cx="896989" cy="8969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12" descr="Знак рубля"/>
            <p:cNvPicPr>
              <a:picLocks noChangeAspect="1" noChangeArrowheads="1"/>
            </p:cNvPicPr>
            <p:nvPr/>
          </p:nvPicPr>
          <p:blipFill>
            <a:blip r:embed="rId5" cstate="print">
              <a:duotone>
                <a:srgbClr val="70AD47">
                  <a:shade val="45000"/>
                  <a:satMod val="135000"/>
                </a:srgb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00587" y="1783922"/>
              <a:ext cx="1337561" cy="7713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14" descr="https://avatars.mds.yandex.net/i?id=5c2f27e36e32689e68dd4bdbdee9e63892a667e6-12749736-images-thumbs&amp;n=13"/>
            <p:cNvPicPr>
              <a:picLocks noChangeAspect="1" noChangeArrowheads="1"/>
            </p:cNvPicPr>
            <p:nvPr/>
          </p:nvPicPr>
          <p:blipFill>
            <a:blip r:embed="rId7" cstate="print">
              <a:duotone>
                <a:srgbClr val="70AD47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69869" y="1783922"/>
              <a:ext cx="1249271" cy="7209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Заголовок 1"/>
            <p:cNvSpPr txBox="1">
              <a:spLocks/>
            </p:cNvSpPr>
            <p:nvPr/>
          </p:nvSpPr>
          <p:spPr>
            <a:xfrm>
              <a:off x="2759078" y="2682050"/>
              <a:ext cx="1685417" cy="618480"/>
            </a:xfrm>
            <a:prstGeom prst="rect">
              <a:avLst/>
            </a:prstGeom>
            <a:ln w="9525">
              <a:noFill/>
            </a:ln>
          </p:spPr>
          <p:txBody>
            <a:bodyPr vert="horz" lIns="162561" tIns="81280" rIns="162561" bIns="81280" rtlCol="0" anchor="ctr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Calibri Light" panose="020F0302020204030204"/>
                  <a:ea typeface="+mj-ea"/>
                  <a:cs typeface="+mj-cs"/>
                </a:rPr>
                <a:t>2021–2024 гг</a:t>
              </a:r>
              <a:r>
                <a:rPr kumimoji="0" lang="ru-RU" sz="12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Calibri Light" panose="020F0302020204030204"/>
                  <a:ea typeface="+mj-ea"/>
                  <a:cs typeface="+mj-cs"/>
                </a:rPr>
                <a:t>.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 Light" panose="020F0302020204030204"/>
                  <a:ea typeface="+mj-ea"/>
                  <a:cs typeface="+mj-cs"/>
                </a:rPr>
                <a:t>Общая сумма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Calibri Light" panose="020F0302020204030204"/>
                  <a:ea typeface="+mj-ea"/>
                  <a:cs typeface="+mj-cs"/>
                </a:rPr>
                <a:t>179,034 млн руб. </a:t>
              </a:r>
              <a:endPara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endParaRPr>
            </a:p>
          </p:txBody>
        </p:sp>
      </p:grpSp>
      <p:sp>
        <p:nvSpPr>
          <p:cNvPr id="20" name="Заголовок 1"/>
          <p:cNvSpPr txBox="1">
            <a:spLocks/>
          </p:cNvSpPr>
          <p:nvPr/>
        </p:nvSpPr>
        <p:spPr>
          <a:xfrm>
            <a:off x="5958752" y="2490071"/>
            <a:ext cx="3576111" cy="308290"/>
          </a:xfrm>
          <a:prstGeom prst="rect">
            <a:avLst/>
          </a:prstGeom>
          <a:ln w="9525">
            <a:noFill/>
          </a:ln>
        </p:spPr>
        <p:txBody>
          <a:bodyPr vert="horz" lIns="162561" tIns="81280" rIns="162561" bIns="8128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 Light" panose="020F0302020204030204"/>
              </a:rPr>
              <a:t>Общие целевые показатели 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 Light" panose="020F0302020204030204"/>
              </a:rPr>
              <a:t>селекционно</a:t>
            </a:r>
            <a:r>
              <a:rPr kumimoji="0" lang="ru-RU" sz="11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 Light" panose="020F0302020204030204"/>
              </a:rPr>
              <a:t>-</a:t>
            </a:r>
            <a:r>
              <a:rPr lang="ru-RU" sz="1100" b="1" i="1" dirty="0" smtClean="0">
                <a:solidFill>
                  <a:srgbClr val="006600"/>
                </a:solidFill>
                <a:latin typeface="Calibri Light" panose="020F0302020204030204"/>
              </a:rPr>
              <a:t>семеноводческого центра</a:t>
            </a:r>
            <a:endParaRPr kumimoji="0" lang="ru-RU" sz="1100" b="0" i="1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Calibri Light" panose="020F0302020204030204"/>
            </a:endParaRPr>
          </a:p>
        </p:txBody>
      </p:sp>
      <p:sp>
        <p:nvSpPr>
          <p:cNvPr id="21" name="Заголовок 1"/>
          <p:cNvSpPr txBox="1">
            <a:spLocks/>
          </p:cNvSpPr>
          <p:nvPr/>
        </p:nvSpPr>
        <p:spPr>
          <a:xfrm>
            <a:off x="9260246" y="2345153"/>
            <a:ext cx="2514640" cy="308290"/>
          </a:xfrm>
          <a:prstGeom prst="rect">
            <a:avLst/>
          </a:prstGeom>
          <a:ln w="9525">
            <a:noFill/>
          </a:ln>
        </p:spPr>
        <p:txBody>
          <a:bodyPr vert="horz" lIns="162561" tIns="81280" rIns="162561" bIns="812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5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Техника и оборудование, приобретенные в период реализации Программы,  кол-во ед.</a:t>
            </a:r>
            <a:endParaRPr kumimoji="0" lang="ru-RU" sz="1050" b="0" i="1" u="none" strike="noStrike" kern="1200" cap="none" spc="0" normalizeH="0" baseline="0" noProof="0" dirty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graphicFrame>
        <p:nvGraphicFramePr>
          <p:cNvPr id="22" name="Таблица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9699484"/>
              </p:ext>
            </p:extLst>
          </p:nvPr>
        </p:nvGraphicFramePr>
        <p:xfrm>
          <a:off x="6441991" y="2768505"/>
          <a:ext cx="2706429" cy="3388355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126776">
                  <a:extLst>
                    <a:ext uri="{9D8B030D-6E8A-4147-A177-3AD203B41FA5}">
                      <a16:colId xmlns:a16="http://schemas.microsoft.com/office/drawing/2014/main" val="2561172289"/>
                    </a:ext>
                  </a:extLst>
                </a:gridCol>
                <a:gridCol w="579653">
                  <a:extLst>
                    <a:ext uri="{9D8B030D-6E8A-4147-A177-3AD203B41FA5}">
                      <a16:colId xmlns:a16="http://schemas.microsoft.com/office/drawing/2014/main" val="2813613803"/>
                    </a:ext>
                  </a:extLst>
                </a:gridCol>
              </a:tblGrid>
              <a:tr h="71762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ru-RU" sz="1100" kern="1200" dirty="0" smtClean="0">
                          <a:solidFill>
                            <a:schemeClr val="bg1"/>
                          </a:solidFill>
                          <a:effectLst/>
                        </a:rPr>
                        <a:t>Доля исследователей в возрасте до 39 лет в общей численности работников центра, %</a:t>
                      </a:r>
                      <a:endParaRPr lang="ru-RU" sz="11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ru-RU" sz="1200" dirty="0" smtClean="0">
                          <a:solidFill>
                            <a:schemeClr val="bg1"/>
                          </a:solidFill>
                        </a:rPr>
                        <a:t>52,3</a:t>
                      </a:r>
                      <a:endParaRPr lang="ru-RU" sz="12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9614780"/>
                  </a:ext>
                </a:extLst>
              </a:tr>
              <a:tr h="48162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ru-RU" sz="1100" kern="1200" dirty="0" smtClean="0">
                          <a:effectLst/>
                        </a:rPr>
                        <a:t>Число результатов интеллектуальной деятельности, ед.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ru-RU" sz="1100" dirty="0" smtClean="0"/>
                        <a:t>2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6108568"/>
                  </a:ext>
                </a:extLst>
              </a:tr>
              <a:tr h="67082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ru-RU" sz="1100" kern="1200" dirty="0" smtClean="0">
                          <a:effectLst/>
                        </a:rPr>
                        <a:t>Число работников, прошедших обучение по программам повышения квалификации,</a:t>
                      </a:r>
                      <a:r>
                        <a:rPr lang="ru-RU" sz="1100" kern="1200" baseline="0" dirty="0" smtClean="0">
                          <a:effectLst/>
                        </a:rPr>
                        <a:t> чел.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ru-RU" sz="1100" dirty="0" smtClean="0"/>
                        <a:t>10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2584201"/>
                  </a:ext>
                </a:extLst>
              </a:tr>
              <a:tr h="59646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ru-RU" sz="1100" kern="1200" dirty="0" smtClean="0">
                          <a:effectLst/>
                        </a:rPr>
                        <a:t>Объем производства оригинальных и элитных семян, тонн 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ru-RU" sz="1100" dirty="0" smtClean="0"/>
                        <a:t>762,5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5280015"/>
                  </a:ext>
                </a:extLst>
              </a:tr>
              <a:tr h="7647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6857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 smtClean="0">
                          <a:effectLst/>
                        </a:rPr>
                        <a:t>Объем реализации оригинальных и элитных семян, тонн </a:t>
                      </a:r>
                      <a:endParaRPr lang="ru-RU" sz="1100" dirty="0" smtClean="0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ru-RU" sz="1100" dirty="0" smtClean="0"/>
                        <a:t>412,7</a:t>
                      </a:r>
                      <a:endParaRPr lang="ru-RU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6049500"/>
                  </a:ext>
                </a:extLst>
              </a:tr>
            </a:tbl>
          </a:graphicData>
        </a:graphic>
      </p:graphicFrame>
      <p:graphicFrame>
        <p:nvGraphicFramePr>
          <p:cNvPr id="23" name="Таблица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3431841"/>
              </p:ext>
            </p:extLst>
          </p:nvPr>
        </p:nvGraphicFramePr>
        <p:xfrm>
          <a:off x="9205813" y="2762151"/>
          <a:ext cx="2623507" cy="3798876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203447">
                  <a:extLst>
                    <a:ext uri="{9D8B030D-6E8A-4147-A177-3AD203B41FA5}">
                      <a16:colId xmlns:a16="http://schemas.microsoft.com/office/drawing/2014/main" val="2561172289"/>
                    </a:ext>
                  </a:extLst>
                </a:gridCol>
                <a:gridCol w="420060">
                  <a:extLst>
                    <a:ext uri="{9D8B030D-6E8A-4147-A177-3AD203B41FA5}">
                      <a16:colId xmlns:a16="http://schemas.microsoft.com/office/drawing/2014/main" val="2813613803"/>
                    </a:ext>
                  </a:extLst>
                </a:gridCol>
              </a:tblGrid>
              <a:tr h="26147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6857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Трактора</a:t>
                      </a:r>
                      <a:r>
                        <a:rPr kumimoji="0" lang="en-US" sz="110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 </a:t>
                      </a:r>
                      <a:r>
                        <a:rPr kumimoji="0" lang="ru-RU" sz="110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за счёт гранта</a:t>
                      </a:r>
                      <a:endParaRPr kumimoji="0" lang="ru-RU" sz="11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ru-RU" sz="1050" dirty="0" smtClean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ru-RU" sz="105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9614780"/>
                  </a:ext>
                </a:extLst>
              </a:tr>
              <a:tr h="40320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ru-RU" sz="1050" kern="1200" dirty="0" smtClean="0">
                          <a:effectLst/>
                        </a:rPr>
                        <a:t>Комбайны</a:t>
                      </a:r>
                    </a:p>
                    <a:p>
                      <a:r>
                        <a:rPr lang="ru-RU" sz="1050" dirty="0" smtClean="0"/>
                        <a:t>за счёт гранта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ru-RU" sz="1050" dirty="0" smtClean="0"/>
                    </a:p>
                    <a:p>
                      <a:r>
                        <a:rPr lang="ru-RU" sz="1050" dirty="0" smtClean="0"/>
                        <a:t>4</a:t>
                      </a:r>
                      <a:endParaRPr lang="ru-RU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6108568"/>
                  </a:ext>
                </a:extLst>
              </a:tr>
              <a:tr h="56000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ru-RU" sz="1050" kern="1200" dirty="0" smtClean="0">
                          <a:effectLst/>
                        </a:rPr>
                        <a:t>Почвообрабатывающие агрегаты, сеялки</a:t>
                      </a:r>
                    </a:p>
                    <a:p>
                      <a:r>
                        <a:rPr lang="ru-RU" sz="1050" dirty="0" smtClean="0"/>
                        <a:t>за счёт внебюджетных средств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ru-RU" sz="1050" dirty="0" smtClean="0"/>
                    </a:p>
                    <a:p>
                      <a:r>
                        <a:rPr lang="ru-RU" sz="1050" dirty="0" smtClean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2584201"/>
                  </a:ext>
                </a:extLst>
              </a:tr>
              <a:tr h="56000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ru-RU" sz="1050" kern="1200" dirty="0" smtClean="0">
                          <a:effectLst/>
                        </a:rPr>
                        <a:t>Оборудование для лаборатории биотехнологии</a:t>
                      </a:r>
                    </a:p>
                    <a:p>
                      <a:r>
                        <a:rPr lang="ru-RU" sz="1050" dirty="0" smtClean="0"/>
                        <a:t>за счёт гранта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ru-RU" sz="1050" dirty="0" smtClean="0"/>
                    </a:p>
                    <a:p>
                      <a:endParaRPr lang="ru-RU" sz="1050" dirty="0" smtClean="0"/>
                    </a:p>
                    <a:p>
                      <a:r>
                        <a:rPr lang="ru-RU" sz="1050" dirty="0" smtClean="0"/>
                        <a:t>2</a:t>
                      </a:r>
                      <a:endParaRPr lang="ru-RU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5280015"/>
                  </a:ext>
                </a:extLst>
              </a:tr>
              <a:tr h="56000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ru-RU" sz="1050" kern="1200" dirty="0" smtClean="0">
                          <a:effectLst/>
                        </a:rPr>
                        <a:t>Оборудование для лаборатории физиологии и биохимии растений</a:t>
                      </a:r>
                    </a:p>
                    <a:p>
                      <a:r>
                        <a:rPr lang="ru-RU" sz="1050" dirty="0" smtClean="0"/>
                        <a:t>за счёт гранта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ru-RU" sz="1050" dirty="0" smtClean="0"/>
                    </a:p>
                    <a:p>
                      <a:endParaRPr lang="ru-RU" sz="1050" dirty="0" smtClean="0"/>
                    </a:p>
                    <a:p>
                      <a:r>
                        <a:rPr lang="ru-RU" sz="1050" dirty="0" smtClean="0"/>
                        <a:t>2</a:t>
                      </a:r>
                      <a:endParaRPr lang="ru-RU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6049500"/>
                  </a:ext>
                </a:extLst>
              </a:tr>
              <a:tr h="56000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l" defTabSz="6857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5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Оборудование для лаборатории</a:t>
                      </a:r>
                    </a:p>
                    <a:p>
                      <a:pPr marL="0" marR="0" lvl="0" indent="0" algn="l" defTabSz="6857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5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биологических исследований</a:t>
                      </a:r>
                    </a:p>
                    <a:p>
                      <a:pPr marL="0" marR="0" lvl="0" indent="0" algn="l" defTabSz="6857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50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за счёт гранта</a:t>
                      </a:r>
                      <a:endParaRPr kumimoji="0" lang="ru-RU" sz="105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ru-RU" sz="1050" dirty="0" smtClean="0"/>
                    </a:p>
                    <a:p>
                      <a:endParaRPr lang="ru-RU" sz="1050" dirty="0" smtClean="0"/>
                    </a:p>
                    <a:p>
                      <a:r>
                        <a:rPr lang="ru-RU" sz="1050" dirty="0" smtClean="0"/>
                        <a:t>1</a:t>
                      </a:r>
                      <a:endParaRPr lang="ru-RU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843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ru-RU" sz="1050" dirty="0" smtClean="0"/>
                        <a:t>Пробоотборник зерновой, </a:t>
                      </a:r>
                    </a:p>
                    <a:p>
                      <a:r>
                        <a:rPr lang="ru-RU" sz="1050" dirty="0" smtClean="0"/>
                        <a:t>за</a:t>
                      </a:r>
                      <a:r>
                        <a:rPr lang="ru-RU" sz="1050" baseline="0" dirty="0" smtClean="0"/>
                        <a:t> счёт внебюджетных средств</a:t>
                      </a:r>
                      <a:r>
                        <a:rPr lang="ru-RU" sz="1050" dirty="0" smtClean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ru-RU" sz="1050" dirty="0" smtClean="0"/>
                    </a:p>
                    <a:p>
                      <a:r>
                        <a:rPr lang="ru-RU" sz="1050" dirty="0" smtClean="0"/>
                        <a:t>1</a:t>
                      </a:r>
                      <a:endParaRPr lang="ru-RU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4157410"/>
                  </a:ext>
                </a:extLst>
              </a:tr>
              <a:tr h="40320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ru-RU" sz="1050" dirty="0" smtClean="0"/>
                        <a:t>Мобильный вагон-бытовка</a:t>
                      </a:r>
                    </a:p>
                    <a:p>
                      <a:r>
                        <a:rPr lang="ru-RU" sz="1050" dirty="0" smtClean="0"/>
                        <a:t>За счёт внебюджетных средств</a:t>
                      </a:r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ru-RU" sz="1050" dirty="0" smtClean="0"/>
                        <a:t>1</a:t>
                      </a:r>
                      <a:endParaRPr lang="ru-RU" sz="105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910686" y="641054"/>
            <a:ext cx="68085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chemeClr val="accent6">
                    <a:lumMod val="75000"/>
                  </a:schemeClr>
                </a:solidFill>
                <a:latin typeface="Calibri Light" panose="020F0302020204030204"/>
                <a:ea typeface="+mj-ea"/>
                <a:cs typeface="+mj-cs"/>
              </a:rPr>
              <a:t>Федеральное государственное бюджетное научное учреждение </a:t>
            </a:r>
            <a:endParaRPr lang="ru-RU" sz="1400" b="1" dirty="0" smtClean="0">
              <a:solidFill>
                <a:schemeClr val="accent6">
                  <a:lumMod val="75000"/>
                </a:schemeClr>
              </a:solidFill>
              <a:latin typeface="Calibri Light" panose="020F0302020204030204"/>
              <a:ea typeface="+mj-ea"/>
              <a:cs typeface="+mj-cs"/>
            </a:endParaRPr>
          </a:p>
          <a:p>
            <a:r>
              <a:rPr lang="ru-RU" sz="1400" b="1" dirty="0" smtClean="0">
                <a:solidFill>
                  <a:schemeClr val="accent6">
                    <a:lumMod val="75000"/>
                  </a:schemeClr>
                </a:solidFill>
                <a:latin typeface="Calibri Light" panose="020F0302020204030204"/>
                <a:ea typeface="+mj-ea"/>
                <a:cs typeface="+mj-cs"/>
              </a:rPr>
              <a:t>Федеральный </a:t>
            </a:r>
            <a:r>
              <a:rPr lang="ru-RU" sz="1400" b="1" dirty="0">
                <a:solidFill>
                  <a:schemeClr val="accent6">
                    <a:lumMod val="75000"/>
                  </a:schemeClr>
                </a:solidFill>
                <a:latin typeface="Calibri Light" panose="020F0302020204030204"/>
                <a:ea typeface="+mj-ea"/>
                <a:cs typeface="+mj-cs"/>
              </a:rPr>
              <a:t>научный центр «Всероссийский научно-исследовательский институт сои»</a:t>
            </a:r>
            <a:endParaRPr lang="ru-RU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7" name="Заголовок 1"/>
          <p:cNvSpPr txBox="1">
            <a:spLocks/>
          </p:cNvSpPr>
          <p:nvPr/>
        </p:nvSpPr>
        <p:spPr>
          <a:xfrm>
            <a:off x="3002198" y="1396968"/>
            <a:ext cx="5949001" cy="485541"/>
          </a:xfrm>
          <a:prstGeom prst="rect">
            <a:avLst/>
          </a:prstGeom>
          <a:ln w="9525">
            <a:noFill/>
          </a:ln>
        </p:spPr>
        <p:txBody>
          <a:bodyPr vert="horz" lIns="162561" tIns="81280" rIns="162561" bIns="8128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Селекционно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-семеноводческий центр</a:t>
            </a: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8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8592" y="145956"/>
            <a:ext cx="790728" cy="730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4466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74" r="12952"/>
          <a:stretch/>
        </p:blipFill>
        <p:spPr>
          <a:xfrm>
            <a:off x="-3544" y="0"/>
            <a:ext cx="12195544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610852" y="1402362"/>
            <a:ext cx="6858000" cy="30850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374331" y="633099"/>
            <a:ext cx="82383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accent6">
                    <a:lumMod val="75000"/>
                  </a:schemeClr>
                </a:solidFill>
                <a:latin typeface="Calibri Light" panose="020F0302020204030204"/>
                <a:ea typeface="+mj-ea"/>
                <a:cs typeface="+mj-cs"/>
              </a:rPr>
              <a:t>ФЕДЕРАЛЬНОЕ ГОСУДАРСТВЕННОЕ БЮДЖЕТНОЕ НАУЧНОЕ УЧРЕЖДЕНИЕ </a:t>
            </a:r>
          </a:p>
          <a:p>
            <a:r>
              <a:rPr lang="ru-RU" sz="1400" b="1" dirty="0" smtClean="0">
                <a:solidFill>
                  <a:schemeClr val="accent6">
                    <a:lumMod val="75000"/>
                  </a:schemeClr>
                </a:solidFill>
                <a:latin typeface="Calibri Light" panose="020F0302020204030204"/>
                <a:ea typeface="+mj-ea"/>
                <a:cs typeface="+mj-cs"/>
              </a:rPr>
              <a:t>ФЕДЕРАЛЬНЫЙ НАУЧНЫЙ ЦЕНТР «ВСЕРОССИЙСКИЙ НАУЧНО-ИССЛЕДОВАТЕЛЬСКИЙ ИНСТИТУТ СОИ»</a:t>
            </a:r>
            <a:endParaRPr lang="ru-RU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3221" y="153399"/>
            <a:ext cx="790728" cy="73082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855"/>
          <a:stretch/>
        </p:blipFill>
        <p:spPr>
          <a:xfrm>
            <a:off x="0" y="0"/>
            <a:ext cx="12197737" cy="685799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6"/>
          <a:stretch/>
        </p:blipFill>
        <p:spPr>
          <a:xfrm>
            <a:off x="374330" y="1303699"/>
            <a:ext cx="8778723" cy="537775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180752" y="1392383"/>
            <a:ext cx="2915215" cy="4170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b="1" dirty="0" smtClean="0"/>
              <a:t>Территориальное расположение подразделений, входящих </a:t>
            </a:r>
          </a:p>
          <a:p>
            <a:pPr algn="ctr"/>
            <a:r>
              <a:rPr lang="ru-RU" sz="1500" b="1" dirty="0" smtClean="0"/>
              <a:t>в состав ССЦ:</a:t>
            </a:r>
          </a:p>
          <a:p>
            <a:pPr algn="just"/>
            <a:endParaRPr lang="ru-RU" sz="800" dirty="0" smtClean="0"/>
          </a:p>
          <a:p>
            <a:r>
              <a:rPr lang="ru-RU" sz="1400" b="1" dirty="0" smtClean="0"/>
              <a:t>г. Благовещенск</a:t>
            </a:r>
            <a:r>
              <a:rPr lang="ru-RU" sz="1400" dirty="0" smtClean="0"/>
              <a:t>: </a:t>
            </a:r>
            <a:r>
              <a:rPr lang="ru-RU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лаборатория 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селекции, </a:t>
            </a:r>
            <a:r>
              <a:rPr lang="ru-RU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лаборатория 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биотехнологии, </a:t>
            </a:r>
            <a:r>
              <a:rPr lang="ru-RU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лаборатория 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физиологии и </a:t>
            </a:r>
            <a:r>
              <a:rPr lang="ru-RU" sz="1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биохимии растений, </a:t>
            </a:r>
            <a:r>
              <a:rPr lang="ru-RU" sz="1400" dirty="0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лаборатория </a:t>
            </a:r>
            <a:r>
              <a:rPr lang="ru-RU" sz="14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земледелия, агрохимии и защиты растений, </a:t>
            </a:r>
            <a:r>
              <a:rPr lang="ru-RU" sz="1400" dirty="0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лаборатория </a:t>
            </a:r>
            <a:r>
              <a:rPr lang="ru-RU" sz="14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механизации и автоматизации растениеводства, </a:t>
            </a:r>
            <a:r>
              <a:rPr lang="ru-RU" sz="1400" dirty="0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лаборатория </a:t>
            </a:r>
            <a:r>
              <a:rPr lang="ru-RU" sz="14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биологических </a:t>
            </a:r>
            <a:r>
              <a:rPr lang="ru-RU" sz="1400" dirty="0" smtClean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исследований;</a:t>
            </a:r>
          </a:p>
          <a:p>
            <a:endParaRPr lang="ru-RU" sz="800" dirty="0" smtClean="0">
              <a:solidFill>
                <a:prstClr val="black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400" b="1" dirty="0" smtClean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с. Садовое Тамбовского района</a:t>
            </a:r>
            <a:r>
              <a:rPr lang="ru-RU" sz="1400" dirty="0" smtClean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ru-RU" sz="1400" dirty="0" err="1" smtClean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селекционно</a:t>
            </a:r>
            <a:r>
              <a:rPr lang="ru-RU" sz="1400" dirty="0" smtClean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-семеноводческие посевы.</a:t>
            </a:r>
            <a:endParaRPr lang="ru-RU" sz="14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3162920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610852" y="1402362"/>
            <a:ext cx="6858000" cy="30850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470584" y="153399"/>
            <a:ext cx="82383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accent6">
                    <a:lumMod val="75000"/>
                  </a:schemeClr>
                </a:solidFill>
                <a:latin typeface="Calibri Light" panose="020F0302020204030204"/>
                <a:ea typeface="+mj-ea"/>
                <a:cs typeface="+mj-cs"/>
              </a:rPr>
              <a:t>ФЕДЕРАЛЬНОЕ ГОСУДАРСТВЕННОЕ БЮДЖЕТНОЕ НАУЧНОЕ УЧРЕЖДЕНИЕ </a:t>
            </a:r>
          </a:p>
          <a:p>
            <a:r>
              <a:rPr lang="ru-RU" sz="1400" b="1" dirty="0" smtClean="0">
                <a:solidFill>
                  <a:schemeClr val="accent6">
                    <a:lumMod val="75000"/>
                  </a:schemeClr>
                </a:solidFill>
                <a:latin typeface="Calibri Light" panose="020F0302020204030204"/>
                <a:ea typeface="+mj-ea"/>
                <a:cs typeface="+mj-cs"/>
              </a:rPr>
              <a:t>ФЕДЕРАЛЬНЫЙ НАУЧНЫЙ ЦЕНТР «ВСЕРОССИЙСКИЙ НАУЧНО-ИССЛЕДОВАТЕЛЬСКИЙ ИНСТИТУТ СОИ»</a:t>
            </a:r>
            <a:endParaRPr lang="ru-RU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5033008"/>
              </p:ext>
            </p:extLst>
          </p:nvPr>
        </p:nvGraphicFramePr>
        <p:xfrm>
          <a:off x="48126" y="676620"/>
          <a:ext cx="12055643" cy="6145959"/>
        </p:xfrm>
        <a:graphic>
          <a:graphicData uri="http://schemas.openxmlformats.org/drawingml/2006/table">
            <a:tbl>
              <a:tblPr firstRow="1" firstCol="1" bandRow="1">
                <a:tableStyleId>{E8B1032C-EA38-4F05-BA0D-38AFFFC7BED3}</a:tableStyleId>
              </a:tblPr>
              <a:tblGrid>
                <a:gridCol w="19003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015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861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14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8615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02529">
                <a:tc rowSpan="2"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Год создания 2021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847" marR="39847" marT="0" marB="0" anchor="ctr"/>
                </a:tc>
                <a:tc gridSpan="4"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7030A0"/>
                          </a:solidFill>
                          <a:effectLst/>
                        </a:rPr>
                        <a:t>СОЯ</a:t>
                      </a:r>
                      <a:endParaRPr lang="ru-RU" sz="1200" dirty="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847" marR="3984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84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Сорт интенсивного типа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847" marR="3984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8184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Название сорта</a:t>
                      </a:r>
                    </a:p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Ляна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847" marR="39847" marT="0" marB="0" anchor="ctr"/>
                </a:tc>
                <a:tc gridSpan="4">
                  <a:txBody>
                    <a:bodyPr/>
                    <a:lstStyle/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ФГБНУ ФНЦ ВНИИ сои</a:t>
                      </a:r>
                    </a:p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Включён в государственный реестр селекционных достижений в 2024 году (патент №13451 от 04.04.2024)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847" marR="3984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826">
                <a:tc rowSpan="5"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Фото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847" marR="39847" marT="0" marB="0" anchor="ctr"/>
                </a:tc>
                <a:tc gridSpan="4">
                  <a:txBody>
                    <a:bodyPr/>
                    <a:lstStyle/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ФГБНУ ФНЦ ВНИИ сои (авторы: Беляева Г.Н., ст. науч. </a:t>
                      </a:r>
                      <a:r>
                        <a:rPr lang="ru-RU" sz="1200" dirty="0" err="1">
                          <a:effectLst/>
                        </a:rPr>
                        <a:t>сотр</a:t>
                      </a:r>
                      <a:r>
                        <a:rPr lang="ru-RU" sz="1200" dirty="0">
                          <a:effectLst/>
                        </a:rPr>
                        <a:t>., </a:t>
                      </a:r>
                      <a:r>
                        <a:rPr lang="ru-RU" sz="1200" dirty="0" err="1">
                          <a:effectLst/>
                        </a:rPr>
                        <a:t>Разанцвей</a:t>
                      </a:r>
                      <a:r>
                        <a:rPr lang="ru-RU" sz="1200" dirty="0">
                          <a:effectLst/>
                        </a:rPr>
                        <a:t> Д.Р., ст. науч. </a:t>
                      </a:r>
                      <a:r>
                        <a:rPr lang="ru-RU" sz="1200" dirty="0" err="1">
                          <a:effectLst/>
                        </a:rPr>
                        <a:t>сотр</a:t>
                      </a:r>
                      <a:r>
                        <a:rPr lang="ru-RU" sz="1200" dirty="0">
                          <a:effectLst/>
                        </a:rPr>
                        <a:t>., Титов С.А., ст. науч. </a:t>
                      </a:r>
                      <a:r>
                        <a:rPr lang="ru-RU" sz="1200" dirty="0" err="1">
                          <a:effectLst/>
                        </a:rPr>
                        <a:t>сотр</a:t>
                      </a:r>
                      <a:r>
                        <a:rPr lang="ru-RU" sz="1200" dirty="0">
                          <a:effectLst/>
                        </a:rPr>
                        <a:t>., Фокина Е.М., вед. науч. </a:t>
                      </a:r>
                      <a:r>
                        <a:rPr lang="ru-RU" sz="1200" dirty="0" err="1">
                          <a:effectLst/>
                        </a:rPr>
                        <a:t>сотр</a:t>
                      </a:r>
                      <a:r>
                        <a:rPr lang="ru-RU" sz="1200" dirty="0">
                          <a:effectLst/>
                        </a:rPr>
                        <a:t>.)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847" marR="3984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25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7030A0"/>
                          </a:solidFill>
                          <a:effectLst/>
                        </a:rPr>
                        <a:t>УРОЖАЙНОСТЬ (МАКСИМАЛЬНАЯ) </a:t>
                      </a:r>
                      <a:endParaRPr lang="ru-RU" sz="1200" dirty="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847" marR="39847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455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Семян, ц/га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847" marR="39847" marT="0" marB="0" anchor="ctr"/>
                </a:tc>
                <a:tc gridSpan="2"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в производстве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847" marR="39847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 госсортиспытании: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847" marR="39847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55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25,5 ц/га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847" marR="39847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23,4…35,4 ц/га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847" marR="39847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25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7030A0"/>
                          </a:solidFill>
                          <a:effectLst/>
                        </a:rPr>
                        <a:t>АГРОТЕХНИЧЕСКИЕ ХАРАКТЕРИСТИКИ</a:t>
                      </a:r>
                      <a:endParaRPr lang="ru-RU" sz="1200" dirty="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847" marR="39847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2529">
                <a:tc rowSpan="9"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Фото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847" marR="39847" marT="0" marB="0" anchor="ctr"/>
                </a:tc>
                <a:tc gridSpan="3"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Скороспелость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847" marR="39847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+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847" marR="39847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25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Норма высева, тыс. шт/га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847" marR="39847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550…600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847" marR="39847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74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Масса 1000 семян, г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847" marR="39847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201,7…224,3 г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847" marR="39847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74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Вегетационный период, дней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847" marR="39847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104…109 дней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847" marR="39847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25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Высота растения, см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847" marR="39847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73…95 см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847" marR="39847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455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Агрофон: целесообразно размещать на высоком и среднем агрофоне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847" marR="39847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50910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Высокоустойчив к </a:t>
                      </a:r>
                      <a:r>
                        <a:rPr lang="ru-RU" sz="1200" dirty="0" err="1">
                          <a:effectLst/>
                        </a:rPr>
                        <a:t>филлостиктозу</a:t>
                      </a:r>
                      <a:r>
                        <a:rPr lang="ru-RU" sz="1200" dirty="0">
                          <a:effectLst/>
                        </a:rPr>
                        <a:t> (Р</a:t>
                      </a:r>
                      <a:r>
                        <a:rPr lang="en-US" sz="1200" dirty="0" err="1">
                          <a:effectLst/>
                        </a:rPr>
                        <a:t>hyllosticta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soyaecola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Massal</a:t>
                      </a:r>
                      <a:r>
                        <a:rPr lang="ru-RU" sz="1200" dirty="0">
                          <a:effectLst/>
                        </a:rPr>
                        <a:t>) и бактериозу (В</a:t>
                      </a:r>
                      <a:r>
                        <a:rPr lang="en-US" sz="1200" dirty="0" err="1">
                          <a:effectLst/>
                        </a:rPr>
                        <a:t>acterium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glycineum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Coerper</a:t>
                      </a:r>
                      <a:r>
                        <a:rPr lang="ru-RU" sz="1200" dirty="0">
                          <a:effectLst/>
                        </a:rPr>
                        <a:t>); к </a:t>
                      </a:r>
                      <a:r>
                        <a:rPr lang="ru-RU" sz="1200" dirty="0" err="1">
                          <a:effectLst/>
                        </a:rPr>
                        <a:t>церкоспорозу</a:t>
                      </a:r>
                      <a:r>
                        <a:rPr lang="ru-RU" sz="1200" dirty="0">
                          <a:effectLst/>
                        </a:rPr>
                        <a:t> (</a:t>
                      </a:r>
                      <a:r>
                        <a:rPr lang="ru-RU" sz="1200" dirty="0" err="1">
                          <a:effectLst/>
                        </a:rPr>
                        <a:t>Cercospora</a:t>
                      </a:r>
                      <a:r>
                        <a:rPr lang="ru-RU" sz="1200" dirty="0">
                          <a:effectLst/>
                        </a:rPr>
                        <a:t> </a:t>
                      </a:r>
                      <a:r>
                        <a:rPr lang="ru-RU" sz="1200" dirty="0" err="1">
                          <a:effectLst/>
                        </a:rPr>
                        <a:t>sojina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Hara</a:t>
                      </a:r>
                      <a:r>
                        <a:rPr lang="ru-RU" sz="1200" dirty="0">
                          <a:effectLst/>
                        </a:rPr>
                        <a:t>), септориозу (</a:t>
                      </a:r>
                      <a:r>
                        <a:rPr lang="en-US" sz="1200" dirty="0" err="1">
                          <a:effectLst/>
                        </a:rPr>
                        <a:t>Septoria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glycines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Hemmi</a:t>
                      </a:r>
                      <a:r>
                        <a:rPr lang="ru-RU" sz="1200" dirty="0">
                          <a:effectLst/>
                        </a:rPr>
                        <a:t>) и корневым </a:t>
                      </a:r>
                      <a:r>
                        <a:rPr lang="ru-RU" sz="1200" dirty="0" err="1">
                          <a:effectLst/>
                        </a:rPr>
                        <a:t>гнилям</a:t>
                      </a:r>
                      <a:r>
                        <a:rPr lang="ru-RU" sz="1200" dirty="0">
                          <a:effectLst/>
                        </a:rPr>
                        <a:t> (</a:t>
                      </a:r>
                      <a:r>
                        <a:rPr lang="en-US" sz="1200" dirty="0">
                          <a:effectLst/>
                        </a:rPr>
                        <a:t>Fusarium</a:t>
                      </a:r>
                      <a:r>
                        <a:rPr lang="ru-RU" sz="1200" dirty="0">
                          <a:effectLst/>
                        </a:rPr>
                        <a:t>) – устойчив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847" marR="39847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25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Устойчивость к полеганию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847" marR="39847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устойчив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847" marR="39847" marT="0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025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Обладает высокой адаптивной способностью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847" marR="39847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02529">
                <a:tc rowSpan="6"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847" marR="39847" marT="0" marB="0" anchor="ctr"/>
                </a:tc>
                <a:tc gridSpan="4"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Регион возделывания: Дальневосточный (12)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847" marR="39847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025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7030A0"/>
                          </a:solidFill>
                          <a:effectLst/>
                        </a:rPr>
                        <a:t>ТЕХНОЛОГИЧЕСКИЕ ПОКАЗАТЕЛИ КАЧЕСТВА</a:t>
                      </a:r>
                      <a:endParaRPr lang="ru-RU" sz="1200" dirty="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847" marR="39847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025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Натура зерна,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847" marR="39847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847" marR="39847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025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Стекловидность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847" marR="39847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847" marR="39847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025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Содержание жира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847" marR="39847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18,6…20,9%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847" marR="39847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025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Содержание белка….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847" marR="39847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39,9…41,9 %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847" marR="39847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</a:tbl>
          </a:graphicData>
        </a:graphic>
      </p:graphicFrame>
      <p:pic>
        <p:nvPicPr>
          <p:cNvPr id="12" name="Рисунок 11" descr="E:\2007-2020\ЛАБОРАТОРИИ. ГРУППЫ\Дойчин Георгиев\КАТАЛОГ сортов сои_2024\В ПЕЧАТЬ\Каталог сортов сои 2024_полный (06.06.2024)\Links\Ляна_цветок.jpg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50" t="322" r="314" b="19512"/>
          <a:stretch/>
        </p:blipFill>
        <p:spPr bwMode="auto">
          <a:xfrm>
            <a:off x="48126" y="3228726"/>
            <a:ext cx="1900990" cy="226970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381" y="5641006"/>
            <a:ext cx="1069460" cy="112920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646" t="25105" r="11826" b="23622"/>
          <a:stretch/>
        </p:blipFill>
        <p:spPr>
          <a:xfrm>
            <a:off x="18106" y="1928388"/>
            <a:ext cx="1937443" cy="131275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7251" y="153399"/>
            <a:ext cx="790728" cy="730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4489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610852" y="1402362"/>
            <a:ext cx="6858000" cy="30850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470584" y="153399"/>
            <a:ext cx="82383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accent6">
                    <a:lumMod val="75000"/>
                  </a:schemeClr>
                </a:solidFill>
                <a:latin typeface="Calibri Light" panose="020F0302020204030204"/>
                <a:ea typeface="+mj-ea"/>
                <a:cs typeface="+mj-cs"/>
              </a:rPr>
              <a:t>ФЕДЕРАЛЬНОЕ ГОСУДАРСТВЕННОЕ БЮДЖЕТНОЕ НАУЧНОЕ УЧРЕЖДЕНИЕ </a:t>
            </a:r>
          </a:p>
          <a:p>
            <a:r>
              <a:rPr lang="ru-RU" sz="1400" b="1" dirty="0" smtClean="0">
                <a:solidFill>
                  <a:schemeClr val="accent6">
                    <a:lumMod val="75000"/>
                  </a:schemeClr>
                </a:solidFill>
                <a:latin typeface="Calibri Light" panose="020F0302020204030204"/>
                <a:ea typeface="+mj-ea"/>
                <a:cs typeface="+mj-cs"/>
              </a:rPr>
              <a:t>ФЕДЕРАЛЬНЫЙ НАУЧНЫЙ ЦЕНТР «ВСЕРОССИЙСКИЙ НАУЧНО-ИССЛЕДОВАТЕЛЬСКИЙ ИНСТИТУТ СОИ»</a:t>
            </a:r>
            <a:endParaRPr lang="ru-RU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3029415"/>
              </p:ext>
            </p:extLst>
          </p:nvPr>
        </p:nvGraphicFramePr>
        <p:xfrm>
          <a:off x="48126" y="676620"/>
          <a:ext cx="12055643" cy="6145959"/>
        </p:xfrm>
        <a:graphic>
          <a:graphicData uri="http://schemas.openxmlformats.org/drawingml/2006/table">
            <a:tbl>
              <a:tblPr firstRow="1" firstCol="1" bandRow="1">
                <a:tableStyleId>{E8B1032C-EA38-4F05-BA0D-38AFFFC7BED3}</a:tableStyleId>
              </a:tblPr>
              <a:tblGrid>
                <a:gridCol w="19003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015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861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14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8615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02529">
                <a:tc rowSpan="2"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Год создания </a:t>
                      </a:r>
                      <a:r>
                        <a:rPr lang="ru-RU" sz="1200" dirty="0" smtClean="0">
                          <a:effectLst/>
                        </a:rPr>
                        <a:t>2023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847" marR="39847" marT="0" marB="0" anchor="ctr"/>
                </a:tc>
                <a:tc gridSpan="4"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7030A0"/>
                          </a:solidFill>
                          <a:effectLst/>
                        </a:rPr>
                        <a:t>СОЯ</a:t>
                      </a:r>
                      <a:endParaRPr lang="ru-RU" sz="1200" dirty="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847" marR="3984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84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Сорт интенсивного типа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847" marR="3984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8184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Название сорта</a:t>
                      </a:r>
                    </a:p>
                    <a:p>
                      <a:pPr marL="0"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effectLst/>
                        </a:rPr>
                        <a:t>Алмага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847" marR="39847" marT="0" marB="0" anchor="ctr"/>
                </a:tc>
                <a:tc gridSpan="4">
                  <a:txBody>
                    <a:bodyPr/>
                    <a:lstStyle/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ФГБНУ ФНЦ ВНИИ сои</a:t>
                      </a:r>
                    </a:p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Передан в государственное сортоиспытание </a:t>
                      </a:r>
                      <a:r>
                        <a:rPr lang="ru-RU" sz="1200" dirty="0">
                          <a:effectLst/>
                        </a:rPr>
                        <a:t>в 2024 </a:t>
                      </a:r>
                      <a:r>
                        <a:rPr lang="ru-RU" sz="1200" dirty="0" smtClean="0">
                          <a:effectLst/>
                        </a:rPr>
                        <a:t>году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847" marR="3984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826">
                <a:tc rowSpan="5"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Фото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847" marR="39847" marT="0" marB="0" anchor="ctr"/>
                </a:tc>
                <a:tc gridSpan="4">
                  <a:txBody>
                    <a:bodyPr/>
                    <a:lstStyle/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ФГБНУ ФНЦ ВНИИ сои (авторы: Беляева Г.Н., ст. науч. </a:t>
                      </a:r>
                      <a:r>
                        <a:rPr lang="ru-RU" sz="1200" dirty="0" err="1">
                          <a:effectLst/>
                        </a:rPr>
                        <a:t>сотр</a:t>
                      </a:r>
                      <a:r>
                        <a:rPr lang="ru-RU" sz="1200" dirty="0">
                          <a:effectLst/>
                        </a:rPr>
                        <a:t>., </a:t>
                      </a:r>
                      <a:r>
                        <a:rPr lang="ru-RU" sz="1200" dirty="0" err="1">
                          <a:effectLst/>
                        </a:rPr>
                        <a:t>Разанцвей</a:t>
                      </a:r>
                      <a:r>
                        <a:rPr lang="ru-RU" sz="1200" dirty="0">
                          <a:effectLst/>
                        </a:rPr>
                        <a:t> Д.Р., ст. науч. </a:t>
                      </a:r>
                      <a:r>
                        <a:rPr lang="ru-RU" sz="1200" dirty="0" err="1">
                          <a:effectLst/>
                        </a:rPr>
                        <a:t>сотр</a:t>
                      </a:r>
                      <a:r>
                        <a:rPr lang="ru-RU" sz="1200" dirty="0">
                          <a:effectLst/>
                        </a:rPr>
                        <a:t>., Титов С.А., ст. науч. </a:t>
                      </a:r>
                      <a:r>
                        <a:rPr lang="ru-RU" sz="1200" dirty="0" err="1">
                          <a:effectLst/>
                        </a:rPr>
                        <a:t>сотр</a:t>
                      </a:r>
                      <a:r>
                        <a:rPr lang="ru-RU" sz="1200" dirty="0">
                          <a:effectLst/>
                        </a:rPr>
                        <a:t>., Фокина Е.М., вед. науч. </a:t>
                      </a:r>
                      <a:r>
                        <a:rPr lang="ru-RU" sz="1200" dirty="0" err="1">
                          <a:effectLst/>
                        </a:rPr>
                        <a:t>сотр</a:t>
                      </a:r>
                      <a:r>
                        <a:rPr lang="ru-RU" sz="1200" dirty="0">
                          <a:effectLst/>
                        </a:rPr>
                        <a:t>.)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847" marR="39847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25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7030A0"/>
                          </a:solidFill>
                          <a:effectLst/>
                        </a:rPr>
                        <a:t>УРОЖАЙНОСТЬ (МАКСИМАЛЬНАЯ) </a:t>
                      </a:r>
                      <a:endParaRPr lang="ru-RU" sz="1200" dirty="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847" marR="39847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455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Семян, ц/га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847" marR="39847" marT="0" marB="0" anchor="ctr"/>
                </a:tc>
                <a:tc gridSpan="2"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потенциальная</a:t>
                      </a:r>
                      <a:r>
                        <a:rPr lang="ru-RU" sz="1200" baseline="0" dirty="0" smtClean="0">
                          <a:effectLst/>
                        </a:rPr>
                        <a:t> урожайность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847" marR="39847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в </a:t>
                      </a:r>
                      <a:r>
                        <a:rPr lang="ru-RU" sz="1200" dirty="0" err="1">
                          <a:effectLst/>
                        </a:rPr>
                        <a:t>госсортиспытании</a:t>
                      </a:r>
                      <a:r>
                        <a:rPr lang="ru-RU" sz="1200" dirty="0">
                          <a:effectLst/>
                        </a:rPr>
                        <a:t>: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847" marR="39847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55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3,49 </a:t>
                      </a:r>
                      <a:r>
                        <a:rPr lang="ru-RU" sz="1200" dirty="0">
                          <a:effectLst/>
                        </a:rPr>
                        <a:t>ц/га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847" marR="39847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-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847" marR="39847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25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7030A0"/>
                          </a:solidFill>
                          <a:effectLst/>
                        </a:rPr>
                        <a:t>АГРОТЕХНИЧЕСКИЕ ХАРАКТЕРИСТИКИ</a:t>
                      </a:r>
                      <a:endParaRPr lang="ru-RU" sz="1200" dirty="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847" marR="39847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2529">
                <a:tc rowSpan="9"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Фото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847" marR="39847" marT="0" marB="0" anchor="ctr"/>
                </a:tc>
                <a:tc gridSpan="3"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 smtClean="0">
                          <a:effectLst/>
                        </a:rPr>
                        <a:t>Среднеспелость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847" marR="39847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+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847" marR="39847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25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Норма высева, тыс. шт/га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847" marR="39847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550…600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847" marR="39847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74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Масса 1000 семян, г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847" marR="39847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155,8…169,3 </a:t>
                      </a:r>
                      <a:r>
                        <a:rPr lang="ru-RU" sz="1200" dirty="0">
                          <a:effectLst/>
                        </a:rPr>
                        <a:t>г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847" marR="39847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749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Вегетационный период, дней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847" marR="39847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110…1116 </a:t>
                      </a:r>
                      <a:r>
                        <a:rPr lang="ru-RU" sz="1200" dirty="0">
                          <a:effectLst/>
                        </a:rPr>
                        <a:t>дней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847" marR="39847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25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Высота растения, см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847" marR="39847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75…85 </a:t>
                      </a:r>
                      <a:r>
                        <a:rPr lang="ru-RU" sz="1200" dirty="0">
                          <a:effectLst/>
                        </a:rPr>
                        <a:t>см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847" marR="39847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455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Агрофон: целесообразно размещать на высоком и среднем агрофоне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847" marR="39847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50910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indent="45021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Высокоустойчив к </a:t>
                      </a:r>
                      <a:r>
                        <a:rPr lang="ru-RU" sz="1200" dirty="0" err="1">
                          <a:effectLst/>
                        </a:rPr>
                        <a:t>филлостиктозу</a:t>
                      </a:r>
                      <a:r>
                        <a:rPr lang="ru-RU" sz="1200" dirty="0">
                          <a:effectLst/>
                        </a:rPr>
                        <a:t> (Р</a:t>
                      </a:r>
                      <a:r>
                        <a:rPr lang="en-US" sz="1200" dirty="0" err="1">
                          <a:effectLst/>
                        </a:rPr>
                        <a:t>hyllosticta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soyaecola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Massal</a:t>
                      </a:r>
                      <a:r>
                        <a:rPr lang="ru-RU" sz="1200" dirty="0">
                          <a:effectLst/>
                        </a:rPr>
                        <a:t>) и бактериозу (В</a:t>
                      </a:r>
                      <a:r>
                        <a:rPr lang="en-US" sz="1200" dirty="0" err="1">
                          <a:effectLst/>
                        </a:rPr>
                        <a:t>acterium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glycineum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Coerper</a:t>
                      </a:r>
                      <a:r>
                        <a:rPr lang="ru-RU" sz="1200" dirty="0">
                          <a:effectLst/>
                        </a:rPr>
                        <a:t>); к </a:t>
                      </a:r>
                      <a:r>
                        <a:rPr lang="ru-RU" sz="1200" dirty="0" err="1">
                          <a:effectLst/>
                        </a:rPr>
                        <a:t>церкоспорозу</a:t>
                      </a:r>
                      <a:r>
                        <a:rPr lang="ru-RU" sz="1200" dirty="0">
                          <a:effectLst/>
                        </a:rPr>
                        <a:t> (</a:t>
                      </a:r>
                      <a:r>
                        <a:rPr lang="ru-RU" sz="1200" dirty="0" err="1">
                          <a:effectLst/>
                        </a:rPr>
                        <a:t>Cercospora</a:t>
                      </a:r>
                      <a:r>
                        <a:rPr lang="ru-RU" sz="1200" dirty="0">
                          <a:effectLst/>
                        </a:rPr>
                        <a:t> </a:t>
                      </a:r>
                      <a:r>
                        <a:rPr lang="ru-RU" sz="1200" dirty="0" err="1">
                          <a:effectLst/>
                        </a:rPr>
                        <a:t>sojina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Hara</a:t>
                      </a:r>
                      <a:r>
                        <a:rPr lang="ru-RU" sz="1200" dirty="0">
                          <a:effectLst/>
                        </a:rPr>
                        <a:t>), септориозу (</a:t>
                      </a:r>
                      <a:r>
                        <a:rPr lang="en-US" sz="1200" dirty="0" err="1">
                          <a:effectLst/>
                        </a:rPr>
                        <a:t>Septoria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glycines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Hemmi</a:t>
                      </a:r>
                      <a:r>
                        <a:rPr lang="ru-RU" sz="1200" dirty="0">
                          <a:effectLst/>
                        </a:rPr>
                        <a:t>) и корневым </a:t>
                      </a:r>
                      <a:r>
                        <a:rPr lang="ru-RU" sz="1200" dirty="0" err="1">
                          <a:effectLst/>
                        </a:rPr>
                        <a:t>гнилям</a:t>
                      </a:r>
                      <a:r>
                        <a:rPr lang="ru-RU" sz="1200" dirty="0">
                          <a:effectLst/>
                        </a:rPr>
                        <a:t> (</a:t>
                      </a:r>
                      <a:r>
                        <a:rPr lang="en-US" sz="1200" dirty="0">
                          <a:effectLst/>
                        </a:rPr>
                        <a:t>Fusarium</a:t>
                      </a:r>
                      <a:r>
                        <a:rPr lang="ru-RU" sz="1200" dirty="0">
                          <a:effectLst/>
                        </a:rPr>
                        <a:t>) – устойчив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847" marR="39847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025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Устойчивость к полеганию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847" marR="39847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устойчив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847" marR="39847" marT="0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025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Обладает высокой адаптивной способностью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847" marR="39847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02529">
                <a:tc rowSpan="6">
                  <a:txBody>
                    <a:bodyPr/>
                    <a:lstStyle/>
                    <a:p>
                      <a:pPr indent="450215"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847" marR="39847" marT="0" marB="0" anchor="ctr"/>
                </a:tc>
                <a:tc gridSpan="4"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Регион возделывания: Дальневосточный (12)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847" marR="39847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025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7030A0"/>
                          </a:solidFill>
                          <a:effectLst/>
                        </a:rPr>
                        <a:t>ТЕХНОЛОГИЧЕСКИЕ ПОКАЗАТЕЛИ КАЧЕСТВА</a:t>
                      </a:r>
                      <a:endParaRPr lang="ru-RU" sz="1200" dirty="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847" marR="39847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025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Натура зерна,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847" marR="39847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847" marR="39847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025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Стекловидность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847" marR="39847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-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847" marR="39847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025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Содержание жира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847" marR="39847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17,8…19,2%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847" marR="39847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025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Содержание белка….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847" marR="39847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39,1…41,4 </a:t>
                      </a:r>
                      <a:r>
                        <a:rPr lang="ru-RU" sz="1200" dirty="0">
                          <a:effectLst/>
                        </a:rPr>
                        <a:t>%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39847" marR="39847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</a:tbl>
          </a:graphicData>
        </a:graphic>
      </p:graphicFrame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7251" y="153399"/>
            <a:ext cx="790728" cy="73082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68" t="-1" r="32400" b="44642"/>
          <a:stretch/>
        </p:blipFill>
        <p:spPr>
          <a:xfrm>
            <a:off x="41020" y="3422213"/>
            <a:ext cx="1925959" cy="210945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452" b="17271"/>
          <a:stretch/>
        </p:blipFill>
        <p:spPr>
          <a:xfrm>
            <a:off x="66232" y="1917893"/>
            <a:ext cx="1880263" cy="148372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584" y="5655767"/>
            <a:ext cx="1159040" cy="1166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032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74" r="12952"/>
          <a:stretch/>
        </p:blipFill>
        <p:spPr>
          <a:xfrm>
            <a:off x="1" y="0"/>
            <a:ext cx="12195544" cy="6858000"/>
          </a:xfrm>
          <a:prstGeom prst="rect">
            <a:avLst/>
          </a:prstGeom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828154" y="1455315"/>
            <a:ext cx="5949001" cy="485541"/>
          </a:xfrm>
          <a:prstGeom prst="rect">
            <a:avLst/>
          </a:prstGeom>
          <a:ln w="9525">
            <a:noFill/>
          </a:ln>
        </p:spPr>
        <p:txBody>
          <a:bodyPr vert="horz" lIns="162561" tIns="81280" rIns="162561" bIns="8128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Селекционно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-семеноводческий центр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" y="2203318"/>
            <a:ext cx="6637319" cy="33855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Результаты интеллектуальной деятельности</a:t>
            </a:r>
            <a:endParaRPr kumimoji="0" lang="ru-RU" sz="1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01"/>
          <a:stretch/>
        </p:blipFill>
        <p:spPr>
          <a:xfrm>
            <a:off x="145099" y="2689955"/>
            <a:ext cx="2796933" cy="3895175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1630" y="4376981"/>
            <a:ext cx="3077501" cy="2280268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21"/>
          <a:stretch/>
        </p:blipFill>
        <p:spPr>
          <a:xfrm>
            <a:off x="7332796" y="1307846"/>
            <a:ext cx="3279057" cy="3038438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5212" y="3082132"/>
            <a:ext cx="2134277" cy="311910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942032" y="2880426"/>
            <a:ext cx="3756956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Сорт сои Ляна превышает стандартный сорт сои Лидия по урожайности семян на 0,23 т/га. Растения сорта сои Ляна высокоустойчив к </a:t>
            </a:r>
            <a:r>
              <a:rPr kumimoji="0" lang="ru-RU" sz="1400" b="1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филлостиктозу</a:t>
            </a: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и бактериозу, септориозу и корневым </a:t>
            </a:r>
            <a:r>
              <a:rPr kumimoji="0" lang="ru-RU" sz="1400" b="1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гнилям</a:t>
            </a: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– устойчивы. В годы изучения отмечено слабое поражение данного сорта </a:t>
            </a:r>
            <a:r>
              <a:rPr kumimoji="0" lang="ru-RU" sz="1400" b="1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пероноспорозом</a:t>
            </a: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, проявление </a:t>
            </a:r>
            <a:r>
              <a:rPr kumimoji="0" lang="ru-RU" sz="1400" b="1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аскохитоза</a:t>
            </a: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на листьях не было. Обработка семян – микробиологическим удобрением совместно с раствором </a:t>
            </a:r>
            <a:r>
              <a:rPr kumimoji="0" lang="ru-RU" sz="1400" b="1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молибдата</a:t>
            </a: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аммония, биопрепаратами, во влажные годы – фунгицидами. Предназначен для выращивания на зерно с использованием на пищевые и кормовые цели. Рекомендуется для возделывания в зонах с суммой активных температур 1800…2000 ºС.</a:t>
            </a:r>
            <a:endParaRPr kumimoji="0" lang="ru-RU" sz="1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74331" y="633099"/>
            <a:ext cx="82383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accent6">
                    <a:lumMod val="75000"/>
                  </a:schemeClr>
                </a:solidFill>
                <a:latin typeface="Calibri Light" panose="020F0302020204030204"/>
                <a:ea typeface="+mj-ea"/>
                <a:cs typeface="+mj-cs"/>
              </a:rPr>
              <a:t>ФЕДЕРАЛЬНОЕ ГОСУДАРСТВЕННОЕ БЮДЖЕТНОЕ НАУЧНОЕ УЧРЕЖДЕНИЕ </a:t>
            </a:r>
          </a:p>
          <a:p>
            <a:r>
              <a:rPr lang="ru-RU" sz="1400" b="1" dirty="0" smtClean="0">
                <a:solidFill>
                  <a:schemeClr val="accent6">
                    <a:lumMod val="75000"/>
                  </a:schemeClr>
                </a:solidFill>
                <a:latin typeface="Calibri Light" panose="020F0302020204030204"/>
                <a:ea typeface="+mj-ea"/>
                <a:cs typeface="+mj-cs"/>
              </a:rPr>
              <a:t>ФЕДЕРАЛЬНЫЙ НАУЧНЫЙ ЦЕНТР «ВСЕРОССИЙСКИЙ НАУЧНО-ИССЛЕДОВАТЕЛЬСКИЙ ИНСТИТУТ СОИ»</a:t>
            </a:r>
            <a:endParaRPr lang="ru-RU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8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8761" y="163885"/>
            <a:ext cx="790728" cy="730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7374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74" r="12952"/>
          <a:stretch/>
        </p:blipFill>
        <p:spPr>
          <a:xfrm>
            <a:off x="1" y="0"/>
            <a:ext cx="12195544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757187" y="1632177"/>
            <a:ext cx="6204960" cy="33855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Научно обоснованная технология первичного семеноводства</a:t>
            </a:r>
            <a:endParaRPr kumimoji="0" lang="ru-RU" sz="1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36"/>
          <a:stretch/>
        </p:blipFill>
        <p:spPr>
          <a:xfrm>
            <a:off x="0" y="1970731"/>
            <a:ext cx="3720874" cy="451184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668226" y="2038261"/>
            <a:ext cx="6475114" cy="977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1755" marR="71755" lvl="0" algn="just" defTabSz="457200">
              <a:spcAft>
                <a:spcPts val="300"/>
              </a:spcAft>
            </a:pPr>
            <a:r>
              <a:rPr kumimoji="0" lang="ru-RU" sz="1100" b="1" i="0" u="none" strike="noStrike" kern="14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Назначение технологии</a:t>
            </a:r>
            <a:r>
              <a:rPr kumimoji="0" lang="ru-RU" sz="1100" b="0" i="0" u="none" strike="noStrike" kern="14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</a:t>
            </a:r>
            <a:r>
              <a:rPr kumimoji="0" lang="ru-RU" sz="1100" b="0" i="0" u="none" strike="noStrike" kern="14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– ускоренное размножение оригинальных семян в первичном семеноводстве для эффективных сортосмены и </a:t>
            </a:r>
            <a:r>
              <a:rPr kumimoji="0" lang="ru-RU" sz="1100" b="0" i="0" u="none" strike="noStrike" kern="14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сортообновления</a:t>
            </a:r>
            <a:r>
              <a:rPr kumimoji="0" lang="ru-RU" sz="1100" b="0" i="0" u="none" strike="noStrike" kern="14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 с целью оптимизации пространственного размещения растений, обеспечивающих формирование повышенной урожайности сои, высокой семенной продуктивности, улучшение качества семян.</a:t>
            </a:r>
          </a:p>
          <a:p>
            <a:pPr marL="71755" marR="71755" lvl="0" algn="just" defTabSz="457200">
              <a:spcAft>
                <a:spcPts val="300"/>
              </a:spcAft>
            </a:pPr>
            <a:endParaRPr kumimoji="0" lang="ru-RU" sz="1100" b="0" i="0" u="none" strike="noStrike" kern="14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3341" y="1226695"/>
            <a:ext cx="1635569" cy="165364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668228" y="3491714"/>
            <a:ext cx="829140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1755" marR="71755" lvl="0" algn="just" defTabSz="457200">
              <a:spcAft>
                <a:spcPts val="300"/>
              </a:spcAft>
            </a:pPr>
            <a:r>
              <a:rPr kumimoji="0" lang="ru-RU" sz="1100" b="1" i="0" u="none" strike="noStrike" kern="14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Основные показатели технологии</a:t>
            </a:r>
            <a:r>
              <a:rPr kumimoji="0" lang="ru-RU" sz="1100" b="0" i="0" u="none" strike="noStrike" kern="14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ru-RU" sz="1100" b="0" i="0" u="none" strike="noStrike" kern="14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– </a:t>
            </a:r>
            <a:r>
              <a:rPr kumimoji="0" lang="ru-RU" sz="1100" b="0" i="0" u="none" strike="noStrike" kern="14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рядовой посев с междурядьями 15 см и широкорядный с междурядьями 45 см посевы новых скороспелых сортов сои с нормой высева 400 тыс., 500 тыс. и 600 тыс. всхожих семян на 1 га. </a:t>
            </a:r>
            <a:endParaRPr kumimoji="0" lang="ru-RU" sz="1100" b="0" i="0" u="none" strike="noStrike" kern="14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734555" y="3922601"/>
            <a:ext cx="8247708" cy="26699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defTabSz="457200"/>
            <a:r>
              <a:rPr kumimoji="0" lang="ru-RU" sz="1100" b="1" i="0" u="none" strike="noStrike" kern="14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Сведения об эффективности и конкурентоспособности  </a:t>
            </a:r>
          </a:p>
          <a:p>
            <a:pPr lvl="0" algn="just" defTabSz="457200"/>
            <a:r>
              <a:rPr kumimoji="0" lang="ru-RU" sz="1100" b="1" i="0" u="none" strike="noStrike" kern="14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технологии</a:t>
            </a:r>
            <a:r>
              <a:rPr kumimoji="0" lang="ru-RU" sz="1100" b="0" i="0" u="none" strike="noStrike" kern="14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ru-RU" sz="1100" b="1" i="0" u="none" strike="noStrike" kern="14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пространственного размещения скороспелых  сортов сои: </a:t>
            </a:r>
            <a:endParaRPr kumimoji="0" lang="ru-RU" sz="1100" b="0" i="0" u="none" strike="noStrike" kern="1400" cap="none" spc="0" normalizeH="0" baseline="0" noProof="0" dirty="0" smtClean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  <a:p>
            <a:pPr marL="104496" marR="71755" lvl="0" indent="-104496" algn="just" defTabSz="457200"/>
            <a:r>
              <a:rPr kumimoji="0" lang="ru-RU" sz="1100" b="0" i="0" u="none" strike="noStrike" kern="14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1) </a:t>
            </a:r>
            <a:r>
              <a:rPr kumimoji="0" lang="ru-RU" sz="1100" b="1" i="0" u="none" strike="noStrike" kern="14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ru-RU" sz="1100" b="1" i="0" u="none" strike="noStrike" kern="14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Алпетра</a:t>
            </a:r>
            <a:r>
              <a:rPr kumimoji="0" lang="ru-RU" sz="1100" b="0" i="0" u="none" strike="noStrike" kern="14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(период вегетации 96...98 дней) – в рядовом посеве с междурядьями 15 см и нормой высева 500...600 тыс. всхожих семян/га улучшает показатели хозяйственно ценных признаков растений (количество бобов и семян на растении, массу семян с одного растения и массу 1000 семян), повышает урожайность сорта до 2,7…3,3 т/га, семенную продуктивность посева до 2,5…2,9 т/га, улучшает посевные качества семян.</a:t>
            </a:r>
          </a:p>
          <a:p>
            <a:pPr marL="104496" marR="71755" lvl="0" indent="-104496" algn="just" defTabSz="457200">
              <a:spcAft>
                <a:spcPts val="300"/>
              </a:spcAft>
            </a:pPr>
            <a:r>
              <a:rPr kumimoji="0" lang="ru-RU" sz="1100" b="0" i="0" u="none" strike="noStrike" kern="14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2) </a:t>
            </a:r>
            <a:r>
              <a:rPr kumimoji="0" lang="ru-RU" sz="1100" b="1" i="0" u="none" strike="noStrike" kern="14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Ляна </a:t>
            </a:r>
            <a:r>
              <a:rPr kumimoji="0" lang="ru-RU" sz="1100" b="0" i="0" u="none" strike="noStrike" kern="14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(период вегетации 104...109 дней) –в рядовом посеве с междурядьями 15 см и нормой высева 500...600 тыс. всхожих семян/га повышает индивидуальную продуктивность растений, крупность семян, выраженную массой 1000 штук, увеличивает урожайность сорта до 3,0…3,2 т/га, выход кондиционных семян с урожаем до 95...96 %, повышает семенную продуктивность культуры до 2,8…3,1 т/га, обеспечивает высокие энергию прорастания и лабораторную всхожесть полученных семян.</a:t>
            </a:r>
          </a:p>
          <a:p>
            <a:pPr marL="104496" marR="39180" lvl="0" indent="-104496" algn="just" defTabSz="457200">
              <a:spcAft>
                <a:spcPts val="300"/>
              </a:spcAft>
            </a:pPr>
            <a:r>
              <a:rPr kumimoji="0" lang="ru-RU" sz="1100" b="0" i="0" u="none" strike="noStrike" kern="14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3) </a:t>
            </a:r>
            <a:r>
              <a:rPr kumimoji="0" lang="ru-RU" sz="1100" b="1" i="0" u="none" strike="noStrike" kern="14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Лучистая</a:t>
            </a:r>
            <a:r>
              <a:rPr kumimoji="0" lang="ru-RU" sz="1100" b="0" i="0" u="none" strike="noStrike" kern="14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(период вегетации 105...107 дней) – в рядовом посеве с междурядьями 15 см и нормой высева 500...600 тыс. всхожих семян/га обеспечивает повышение индивидуальной продуктивности растений и урожайности сорта до 2,5…3,0 т/га, за счет формирования семенной фракции урожая до 93 %, увеличивает семенную продуктивность сои с 1 га до 2,6…2,7 т/га, повышает энергию прорастания полученных семян до 94 %, лабораторную всхожесть до 98 %.</a:t>
            </a:r>
            <a:endParaRPr kumimoji="0" lang="ru-RU" sz="1100" b="0" i="0" u="none" strike="noStrike" kern="14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757188" y="2897859"/>
            <a:ext cx="8202443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ru-RU" sz="1100" b="1" i="0" u="none" strike="noStrike" kern="14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Описание технологии </a:t>
            </a:r>
            <a:r>
              <a:rPr kumimoji="0" lang="ru-RU" sz="1100" b="0" i="0" u="none" strike="noStrike" kern="14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– формирование посева сои при помощи заданного способа посева, обеспечивающего в соответствии с биологическими особенностями сорта оптимальное пространственное размещение растений на площади питания и нормы высева семян, определяющей достаточное насыщение посева растений</a:t>
            </a:r>
            <a:endParaRPr lang="ru-RU" dirty="0"/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1219839" y="1094506"/>
            <a:ext cx="5949001" cy="485541"/>
          </a:xfrm>
          <a:prstGeom prst="rect">
            <a:avLst/>
          </a:prstGeom>
          <a:ln w="9525">
            <a:noFill/>
          </a:ln>
        </p:spPr>
        <p:txBody>
          <a:bodyPr vert="horz" lIns="162561" tIns="81280" rIns="162561" bIns="8128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Селекционно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-семеноводческий центр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1792" y="594765"/>
            <a:ext cx="82383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accent6">
                    <a:lumMod val="75000"/>
                  </a:schemeClr>
                </a:solidFill>
                <a:latin typeface="Calibri Light" panose="020F0302020204030204"/>
                <a:ea typeface="+mj-ea"/>
                <a:cs typeface="+mj-cs"/>
              </a:rPr>
              <a:t>ФЕДЕРАЛЬНОЕ ГОСУДАРСТВЕННОЕ БЮДЖЕТНОЕ НАУЧНОЕ УЧРЕЖДЕНИЕ </a:t>
            </a:r>
          </a:p>
          <a:p>
            <a:r>
              <a:rPr lang="ru-RU" sz="1400" b="1" dirty="0" smtClean="0">
                <a:solidFill>
                  <a:schemeClr val="accent6">
                    <a:lumMod val="75000"/>
                  </a:schemeClr>
                </a:solidFill>
                <a:latin typeface="Calibri Light" panose="020F0302020204030204"/>
                <a:ea typeface="+mj-ea"/>
                <a:cs typeface="+mj-cs"/>
              </a:rPr>
              <a:t>ФЕДЕРАЛЬНЫЙ НАУЧНЫЙ ЦЕНТР «ВСЕРОССИЙСКИЙ НАУЧНО-ИССЛЕДОВАТЕЛЬСКИЙ ИНСТИТУТ СОИ»</a:t>
            </a:r>
            <a:endParaRPr lang="ru-RU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5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1535" y="121698"/>
            <a:ext cx="790728" cy="730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7361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74" r="12952"/>
          <a:stretch/>
        </p:blipFill>
        <p:spPr>
          <a:xfrm>
            <a:off x="-3544" y="0"/>
            <a:ext cx="12195544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98393" y="600235"/>
            <a:ext cx="82383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accent6">
                    <a:lumMod val="75000"/>
                  </a:schemeClr>
                </a:solidFill>
                <a:latin typeface="Calibri Light" panose="020F0302020204030204"/>
                <a:ea typeface="+mj-ea"/>
                <a:cs typeface="+mj-cs"/>
              </a:rPr>
              <a:t>ФЕДЕРАЛЬНОЕ ГОСУДАРСТВЕННОЕ БЮДЖЕТНОЕ НАУЧНОЕ УЧРЕЖДЕНИЕ </a:t>
            </a:r>
          </a:p>
          <a:p>
            <a:r>
              <a:rPr lang="ru-RU" sz="1400" b="1" dirty="0" smtClean="0">
                <a:solidFill>
                  <a:schemeClr val="accent6">
                    <a:lumMod val="75000"/>
                  </a:schemeClr>
                </a:solidFill>
                <a:latin typeface="Calibri Light" panose="020F0302020204030204"/>
                <a:ea typeface="+mj-ea"/>
                <a:cs typeface="+mj-cs"/>
              </a:rPr>
              <a:t>ФЕДЕРАЛЬНЫЙ НАУЧНЫЙ ЦЕНТР «ВСЕРОССИЙСКИЙ НАУЧНО-ИССЛЕДОВАТЕЛЬСКИЙ ИНСТИТУТ СОИ»</a:t>
            </a:r>
            <a:endParaRPr lang="ru-RU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610852" y="1402362"/>
            <a:ext cx="6858000" cy="30850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Заголовок 1"/>
          <p:cNvSpPr txBox="1">
            <a:spLocks/>
          </p:cNvSpPr>
          <p:nvPr/>
        </p:nvSpPr>
        <p:spPr>
          <a:xfrm>
            <a:off x="3802655" y="1101099"/>
            <a:ext cx="3997408" cy="485541"/>
          </a:xfrm>
          <a:prstGeom prst="rect">
            <a:avLst/>
          </a:prstGeom>
          <a:ln w="9525">
            <a:noFill/>
          </a:ln>
        </p:spPr>
        <p:txBody>
          <a:bodyPr vert="horz" lIns="162561" tIns="81280" rIns="162561" bIns="8128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Селекционно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-семеноводческий центр</a:t>
            </a: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-1" y="1671829"/>
            <a:ext cx="12192001" cy="46628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</a:ln>
        </p:spPr>
        <p:txBody>
          <a:bodyPr vert="horz" lIns="162561" tIns="81280" rIns="162561" bIns="8128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>
                <a:solidFill>
                  <a:prstClr val="black"/>
                </a:solidFill>
              </a:rPr>
              <a:t>ОСНАЩЕННОСТЬ МАШИНО-ТРАКТОРНЫМ ПАРКОМ И СЕЛЬСКОХОЗЯЙСТВЕННЫМИ АГРЕГАТАМИ</a:t>
            </a:r>
            <a:endParaRPr lang="ru-RU" sz="1800" dirty="0">
              <a:solidFill>
                <a:prstClr val="black"/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312484" y="3961564"/>
            <a:ext cx="2867562" cy="303185"/>
          </a:xfrm>
          <a:prstGeom prst="rect">
            <a:avLst/>
          </a:prstGeom>
          <a:ln w="9525">
            <a:noFill/>
          </a:ln>
        </p:spPr>
        <p:txBody>
          <a:bodyPr vert="horz" lIns="162561" tIns="81280" rIns="162561" bIns="8128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>
                <a:solidFill>
                  <a:prstClr val="black"/>
                </a:solidFill>
              </a:rPr>
              <a:t>Трактор </a:t>
            </a:r>
            <a:r>
              <a:rPr lang="ru-RU" sz="1400" b="1" dirty="0" err="1" smtClean="0">
                <a:solidFill>
                  <a:prstClr val="black"/>
                </a:solidFill>
              </a:rPr>
              <a:t>Кировец</a:t>
            </a:r>
            <a:r>
              <a:rPr lang="ru-RU" sz="1400" b="1" dirty="0" smtClean="0">
                <a:solidFill>
                  <a:prstClr val="black"/>
                </a:solidFill>
              </a:rPr>
              <a:t> К-743М</a:t>
            </a:r>
          </a:p>
          <a:p>
            <a:r>
              <a:rPr lang="ru-RU" sz="1400" b="1" dirty="0" smtClean="0">
                <a:solidFill>
                  <a:prstClr val="black"/>
                </a:solidFill>
              </a:rPr>
              <a:t> (2022, 2024 гг.)</a:t>
            </a: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312484" y="6330927"/>
            <a:ext cx="2831739" cy="342584"/>
          </a:xfrm>
          <a:prstGeom prst="rect">
            <a:avLst/>
          </a:prstGeom>
          <a:ln w="9525">
            <a:noFill/>
          </a:ln>
        </p:spPr>
        <p:txBody>
          <a:bodyPr vert="horz" lIns="162561" tIns="81280" rIns="162561" bIns="8128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>
                <a:solidFill>
                  <a:prstClr val="black"/>
                </a:solidFill>
              </a:rPr>
              <a:t>Селекционный зерноуборочный комбайн </a:t>
            </a:r>
            <a:r>
              <a:rPr lang="en-US" sz="1400" b="1" dirty="0" err="1">
                <a:solidFill>
                  <a:prstClr val="black"/>
                </a:solidFill>
              </a:rPr>
              <a:t>Wintersteiger</a:t>
            </a:r>
            <a:r>
              <a:rPr lang="en-US" sz="1400" b="1" dirty="0">
                <a:solidFill>
                  <a:prstClr val="black"/>
                </a:solidFill>
              </a:rPr>
              <a:t> Classic </a:t>
            </a:r>
            <a:r>
              <a:rPr lang="en-US" sz="1400" b="1" dirty="0" smtClean="0">
                <a:solidFill>
                  <a:prstClr val="black"/>
                </a:solidFill>
              </a:rPr>
              <a:t>Plus</a:t>
            </a:r>
            <a:endParaRPr lang="ru-RU" sz="1400" b="1" dirty="0" smtClean="0">
              <a:solidFill>
                <a:prstClr val="black"/>
              </a:solidFill>
            </a:endParaRPr>
          </a:p>
          <a:p>
            <a:r>
              <a:rPr lang="ru-RU" sz="1400" b="1" dirty="0" smtClean="0">
                <a:solidFill>
                  <a:prstClr val="black"/>
                </a:solidFill>
              </a:rPr>
              <a:t>(2023 г.)</a:t>
            </a:r>
            <a:endParaRPr lang="ru-RU" sz="1400" b="1" dirty="0">
              <a:solidFill>
                <a:prstClr val="black"/>
              </a:solidFill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3434105" y="3935006"/>
            <a:ext cx="2367254" cy="305679"/>
          </a:xfrm>
          <a:prstGeom prst="rect">
            <a:avLst/>
          </a:prstGeom>
          <a:ln w="9525">
            <a:noFill/>
          </a:ln>
        </p:spPr>
        <p:txBody>
          <a:bodyPr vert="horz" lIns="162561" tIns="81280" rIns="162561" bIns="8128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 smtClean="0">
                <a:solidFill>
                  <a:prstClr val="black"/>
                </a:solidFill>
              </a:rPr>
              <a:t>Трактор  Беларус-82.1 (2021 г.)</a:t>
            </a:r>
            <a:endParaRPr lang="ru-RU" sz="1400" b="1" dirty="0">
              <a:solidFill>
                <a:prstClr val="black"/>
              </a:solidFill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3325118" y="6548564"/>
            <a:ext cx="2585227" cy="141642"/>
          </a:xfrm>
          <a:prstGeom prst="rect">
            <a:avLst/>
          </a:prstGeom>
          <a:ln w="9525">
            <a:noFill/>
          </a:ln>
        </p:spPr>
        <p:txBody>
          <a:bodyPr vert="horz" lIns="162561" tIns="81280" rIns="162561" bIns="8128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>
                <a:solidFill>
                  <a:prstClr val="black"/>
                </a:solidFill>
              </a:rPr>
              <a:t>Комбайн </a:t>
            </a:r>
            <a:r>
              <a:rPr lang="ru-RU" sz="1400" b="1" dirty="0" smtClean="0">
                <a:solidFill>
                  <a:prstClr val="black"/>
                </a:solidFill>
              </a:rPr>
              <a:t>зерноуборочный </a:t>
            </a:r>
            <a:r>
              <a:rPr lang="ru-RU" sz="1400" b="1" dirty="0">
                <a:solidFill>
                  <a:prstClr val="black"/>
                </a:solidFill>
              </a:rPr>
              <a:t>самоходный </a:t>
            </a:r>
            <a:r>
              <a:rPr lang="ru-RU" sz="1400" b="1" dirty="0" smtClean="0">
                <a:solidFill>
                  <a:prstClr val="black"/>
                </a:solidFill>
              </a:rPr>
              <a:t> Р СМ-101 </a:t>
            </a:r>
          </a:p>
          <a:p>
            <a:r>
              <a:rPr lang="ru-RU" sz="1400" b="1" dirty="0" smtClean="0">
                <a:solidFill>
                  <a:prstClr val="black"/>
                </a:solidFill>
              </a:rPr>
              <a:t>«Вектор-410» (2021, 2022 гг.)</a:t>
            </a:r>
            <a:endParaRPr lang="ru-RU" sz="1400" b="1" dirty="0">
              <a:solidFill>
                <a:prstClr val="black"/>
              </a:solidFill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963" y="2313033"/>
            <a:ext cx="2019195" cy="1459904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90" t="12983" r="26404" b="5263"/>
          <a:stretch/>
        </p:blipFill>
        <p:spPr>
          <a:xfrm>
            <a:off x="678617" y="4352849"/>
            <a:ext cx="2075852" cy="1632579"/>
          </a:xfrm>
          <a:prstGeom prst="rect">
            <a:avLst/>
          </a:prstGeom>
        </p:spPr>
      </p:pic>
      <p:pic>
        <p:nvPicPr>
          <p:cNvPr id="17" name="Picture 4" descr="D:\Documents\УЧ\ССЦ 2022\Ваганову по ССЦ 2022 г\ФГБНУ ФНЦ ВНИИ сои_фотоматериалы об итогах 2022 г\Комбайн зерноуборочный самоходный  Вектор 410.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74" t="14631" r="6912" b="11044"/>
          <a:stretch/>
        </p:blipFill>
        <p:spPr bwMode="auto">
          <a:xfrm>
            <a:off x="3563909" y="4318948"/>
            <a:ext cx="2042800" cy="1658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89" r="14845"/>
          <a:stretch/>
        </p:blipFill>
        <p:spPr>
          <a:xfrm>
            <a:off x="3552747" y="2278477"/>
            <a:ext cx="2041633" cy="1472041"/>
          </a:xfrm>
          <a:prstGeom prst="rect">
            <a:avLst/>
          </a:prstGeom>
        </p:spPr>
      </p:pic>
      <p:sp>
        <p:nvSpPr>
          <p:cNvPr id="19" name="Заголовок 1"/>
          <p:cNvSpPr txBox="1">
            <a:spLocks/>
          </p:cNvSpPr>
          <p:nvPr/>
        </p:nvSpPr>
        <p:spPr>
          <a:xfrm>
            <a:off x="9414343" y="4136776"/>
            <a:ext cx="2201977" cy="272557"/>
          </a:xfrm>
          <a:prstGeom prst="rect">
            <a:avLst/>
          </a:prstGeom>
          <a:ln w="9525">
            <a:noFill/>
          </a:ln>
        </p:spPr>
        <p:txBody>
          <a:bodyPr vert="horz" lIns="162561" tIns="81280" rIns="162561" bIns="8128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>
                <a:solidFill>
                  <a:prstClr val="black"/>
                </a:solidFill>
              </a:rPr>
              <a:t>Плуг полунавесной </a:t>
            </a:r>
            <a:r>
              <a:rPr lang="ru-RU" sz="1400" b="1" dirty="0" smtClean="0">
                <a:solidFill>
                  <a:prstClr val="black"/>
                </a:solidFill>
              </a:rPr>
              <a:t>оборотный  ППО 8-40-01</a:t>
            </a:r>
          </a:p>
          <a:p>
            <a:r>
              <a:rPr lang="ru-RU" sz="1400" b="1" dirty="0" smtClean="0">
                <a:solidFill>
                  <a:prstClr val="black"/>
                </a:solidFill>
              </a:rPr>
              <a:t>(2022 г.)</a:t>
            </a:r>
            <a:endParaRPr lang="ru-RU" sz="1400" dirty="0">
              <a:solidFill>
                <a:prstClr val="black"/>
              </a:solidFill>
            </a:endParaRPr>
          </a:p>
        </p:txBody>
      </p:sp>
      <p:sp>
        <p:nvSpPr>
          <p:cNvPr id="20" name="Заголовок 1"/>
          <p:cNvSpPr txBox="1">
            <a:spLocks/>
          </p:cNvSpPr>
          <p:nvPr/>
        </p:nvSpPr>
        <p:spPr>
          <a:xfrm>
            <a:off x="6423699" y="6591866"/>
            <a:ext cx="2251693" cy="196679"/>
          </a:xfrm>
          <a:prstGeom prst="rect">
            <a:avLst/>
          </a:prstGeom>
          <a:ln w="9525">
            <a:noFill/>
          </a:ln>
        </p:spPr>
        <p:txBody>
          <a:bodyPr vert="horz" lIns="162561" tIns="81280" rIns="162561" bIns="8128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>
                <a:solidFill>
                  <a:prstClr val="black"/>
                </a:solidFill>
              </a:rPr>
              <a:t>Культиватор стерневой </a:t>
            </a:r>
            <a:r>
              <a:rPr lang="ru-RU" sz="1400" b="1" dirty="0" smtClean="0">
                <a:solidFill>
                  <a:prstClr val="black"/>
                </a:solidFill>
              </a:rPr>
              <a:t>навесной KOS </a:t>
            </a:r>
            <a:r>
              <a:rPr lang="ru-RU" sz="1400" b="1" dirty="0">
                <a:solidFill>
                  <a:prstClr val="black"/>
                </a:solidFill>
              </a:rPr>
              <a:t>В </a:t>
            </a:r>
            <a:r>
              <a:rPr lang="ru-RU" sz="1400" b="1" dirty="0" smtClean="0">
                <a:solidFill>
                  <a:prstClr val="black"/>
                </a:solidFill>
              </a:rPr>
              <a:t>3.7</a:t>
            </a:r>
          </a:p>
          <a:p>
            <a:r>
              <a:rPr lang="ru-RU" sz="1400" b="1" dirty="0" smtClean="0">
                <a:solidFill>
                  <a:prstClr val="black"/>
                </a:solidFill>
              </a:rPr>
              <a:t>(2023 г.)</a:t>
            </a:r>
            <a:endParaRPr lang="ru-RU" sz="1400" b="1" dirty="0">
              <a:solidFill>
                <a:prstClr val="black"/>
              </a:solidFill>
            </a:endParaRPr>
          </a:p>
        </p:txBody>
      </p:sp>
      <p:sp>
        <p:nvSpPr>
          <p:cNvPr id="21" name="Заголовок 1"/>
          <p:cNvSpPr txBox="1">
            <a:spLocks/>
          </p:cNvSpPr>
          <p:nvPr/>
        </p:nvSpPr>
        <p:spPr>
          <a:xfrm>
            <a:off x="6157920" y="4120496"/>
            <a:ext cx="2783253" cy="298511"/>
          </a:xfrm>
          <a:prstGeom prst="rect">
            <a:avLst/>
          </a:prstGeom>
          <a:ln w="9525">
            <a:noFill/>
          </a:ln>
        </p:spPr>
        <p:txBody>
          <a:bodyPr vert="horz" lIns="162561" tIns="81280" rIns="162561" bIns="8128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>
                <a:solidFill>
                  <a:prstClr val="black"/>
                </a:solidFill>
              </a:rPr>
              <a:t>Комплекс посевной </a:t>
            </a:r>
            <a:endParaRPr lang="ru-RU" sz="1400" b="1" dirty="0" smtClean="0">
              <a:solidFill>
                <a:prstClr val="black"/>
              </a:solidFill>
            </a:endParaRPr>
          </a:p>
          <a:p>
            <a:r>
              <a:rPr lang="ru-RU" sz="1400" b="1" dirty="0">
                <a:solidFill>
                  <a:prstClr val="black"/>
                </a:solidFill>
              </a:rPr>
              <a:t>ш</a:t>
            </a:r>
            <a:r>
              <a:rPr lang="ru-RU" sz="1400" b="1" dirty="0" smtClean="0">
                <a:solidFill>
                  <a:prstClr val="black"/>
                </a:solidFill>
              </a:rPr>
              <a:t>ирокозахватный гибридного типа  </a:t>
            </a:r>
            <a:r>
              <a:rPr lang="en-US" sz="1400" b="1" dirty="0" smtClean="0">
                <a:solidFill>
                  <a:prstClr val="black"/>
                </a:solidFill>
              </a:rPr>
              <a:t>SH-8200/AT-8</a:t>
            </a:r>
            <a:r>
              <a:rPr lang="ru-RU" sz="1400" b="1" dirty="0" smtClean="0">
                <a:solidFill>
                  <a:prstClr val="black"/>
                </a:solidFill>
              </a:rPr>
              <a:t> (2022  г.)</a:t>
            </a:r>
            <a:endParaRPr lang="ru-RU" sz="1400" dirty="0">
              <a:solidFill>
                <a:prstClr val="black"/>
              </a:solidFill>
            </a:endParaRP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86" t="17193" r="21422" b="5614"/>
          <a:stretch/>
        </p:blipFill>
        <p:spPr>
          <a:xfrm>
            <a:off x="6384812" y="4560129"/>
            <a:ext cx="2251943" cy="1550558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2770" y="2138113"/>
            <a:ext cx="2071748" cy="1582172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4812" y="2217369"/>
            <a:ext cx="2251943" cy="1513729"/>
          </a:xfrm>
          <a:prstGeom prst="rect">
            <a:avLst/>
          </a:prstGeom>
        </p:spPr>
      </p:pic>
      <p:sp>
        <p:nvSpPr>
          <p:cNvPr id="27" name="Заголовок 1"/>
          <p:cNvSpPr txBox="1">
            <a:spLocks/>
          </p:cNvSpPr>
          <p:nvPr/>
        </p:nvSpPr>
        <p:spPr>
          <a:xfrm>
            <a:off x="9492384" y="6615395"/>
            <a:ext cx="2045896" cy="172015"/>
          </a:xfrm>
          <a:prstGeom prst="rect">
            <a:avLst/>
          </a:prstGeom>
          <a:ln w="9525">
            <a:noFill/>
          </a:ln>
        </p:spPr>
        <p:txBody>
          <a:bodyPr vert="horz" lIns="162561" tIns="81280" rIns="162561" bIns="8128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 smtClean="0">
                <a:solidFill>
                  <a:prstClr val="black"/>
                </a:solidFill>
              </a:rPr>
              <a:t>Жатка для уборки сои</a:t>
            </a:r>
          </a:p>
          <a:p>
            <a:r>
              <a:rPr lang="ru-RU" sz="1400" b="1" dirty="0" smtClean="0">
                <a:solidFill>
                  <a:prstClr val="black"/>
                </a:solidFill>
              </a:rPr>
              <a:t> </a:t>
            </a:r>
            <a:r>
              <a:rPr lang="en-US" sz="1400" b="1" dirty="0">
                <a:solidFill>
                  <a:prstClr val="black"/>
                </a:solidFill>
              </a:rPr>
              <a:t>RSM </a:t>
            </a:r>
            <a:r>
              <a:rPr lang="en-US" sz="1400" b="1" dirty="0" smtClean="0">
                <a:solidFill>
                  <a:prstClr val="black"/>
                </a:solidFill>
              </a:rPr>
              <a:t>FS-600-01</a:t>
            </a:r>
            <a:endParaRPr lang="ru-RU" sz="1400" b="1" dirty="0" smtClean="0">
              <a:solidFill>
                <a:prstClr val="black"/>
              </a:solidFill>
            </a:endParaRPr>
          </a:p>
          <a:p>
            <a:r>
              <a:rPr lang="ru-RU" sz="1400" b="1" dirty="0" smtClean="0">
                <a:solidFill>
                  <a:prstClr val="black"/>
                </a:solidFill>
              </a:rPr>
              <a:t>(2021 г.) </a:t>
            </a:r>
            <a:endParaRPr lang="ru-RU" sz="1400" dirty="0">
              <a:solidFill>
                <a:prstClr val="black"/>
              </a:solidFill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994"/>
          <a:stretch/>
        </p:blipFill>
        <p:spPr>
          <a:xfrm>
            <a:off x="9492384" y="4554338"/>
            <a:ext cx="2045896" cy="1528816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1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0956" y="126592"/>
            <a:ext cx="790728" cy="730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1887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74" r="12952"/>
          <a:stretch/>
        </p:blipFill>
        <p:spPr>
          <a:xfrm>
            <a:off x="-3544" y="0"/>
            <a:ext cx="12195544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610852" y="1402362"/>
            <a:ext cx="6858000" cy="30850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Заголовок 1"/>
          <p:cNvSpPr txBox="1">
            <a:spLocks/>
          </p:cNvSpPr>
          <p:nvPr/>
        </p:nvSpPr>
        <p:spPr>
          <a:xfrm>
            <a:off x="3802655" y="1232038"/>
            <a:ext cx="3997408" cy="485541"/>
          </a:xfrm>
          <a:prstGeom prst="rect">
            <a:avLst/>
          </a:prstGeom>
          <a:ln w="9525">
            <a:noFill/>
          </a:ln>
        </p:spPr>
        <p:txBody>
          <a:bodyPr vert="horz" lIns="162561" tIns="81280" rIns="162561" bIns="8128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Селекционно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-семеноводческий центр</a:t>
            </a: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915471" y="2001546"/>
            <a:ext cx="6858000" cy="51001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</a:ln>
        </p:spPr>
        <p:txBody>
          <a:bodyPr vert="horz" lIns="162561" tIns="81280" rIns="162561" bIns="8128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/>
              <a:t>ОСНАЩЕННОСТЬ ПРИБОРАМИ И ОБОРУДОВАНИЕМ</a:t>
            </a:r>
            <a:endParaRPr lang="ru-RU" sz="1800" b="1" dirty="0"/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1734189" y="3220486"/>
            <a:ext cx="1550425" cy="875223"/>
          </a:xfrm>
          <a:prstGeom prst="rect">
            <a:avLst/>
          </a:prstGeom>
          <a:ln w="9525">
            <a:noFill/>
          </a:ln>
        </p:spPr>
        <p:txBody>
          <a:bodyPr vert="horz" lIns="162561" tIns="81280" rIns="162561" bIns="8128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 smtClean="0"/>
              <a:t>Микроскоп оптический </a:t>
            </a:r>
            <a:endParaRPr lang="en-US" sz="1400" b="1" dirty="0" smtClean="0"/>
          </a:p>
          <a:p>
            <a:r>
              <a:rPr lang="ru-RU" sz="1400" b="1" dirty="0" smtClean="0"/>
              <a:t>МС-4-</a:t>
            </a:r>
            <a:r>
              <a:rPr lang="en-US" sz="1400" b="1" dirty="0" smtClean="0"/>
              <a:t>ZOOM LED</a:t>
            </a:r>
            <a:endParaRPr lang="ru-RU" sz="1400" b="1" dirty="0" smtClean="0"/>
          </a:p>
          <a:p>
            <a:r>
              <a:rPr lang="ru-RU" sz="1400" b="1" dirty="0" smtClean="0"/>
              <a:t>(2022 г.)</a:t>
            </a:r>
            <a:endParaRPr lang="ru-RU" sz="1400" b="1" dirty="0"/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4696337" y="3327728"/>
            <a:ext cx="1873406" cy="660738"/>
          </a:xfrm>
          <a:prstGeom prst="rect">
            <a:avLst/>
          </a:prstGeom>
          <a:ln w="9525">
            <a:noFill/>
          </a:ln>
        </p:spPr>
        <p:txBody>
          <a:bodyPr vert="horz" lIns="162561" tIns="81280" rIns="162561" bIns="8128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 err="1" smtClean="0"/>
              <a:t>Гласперленовый</a:t>
            </a:r>
            <a:r>
              <a:rPr lang="ru-RU" sz="1400" b="1" dirty="0" smtClean="0"/>
              <a:t> стерилизатор</a:t>
            </a:r>
            <a:r>
              <a:rPr lang="en-US" sz="1400" b="1" dirty="0" smtClean="0"/>
              <a:t> </a:t>
            </a:r>
            <a:endParaRPr lang="ru-RU" sz="1400" b="1" dirty="0" smtClean="0"/>
          </a:p>
          <a:p>
            <a:r>
              <a:rPr lang="en-US" sz="1400" b="1" dirty="0" smtClean="0"/>
              <a:t>HY-300 D</a:t>
            </a:r>
            <a:r>
              <a:rPr lang="ru-RU" sz="1400" b="1" dirty="0" smtClean="0"/>
              <a:t>  (2022 г.)</a:t>
            </a:r>
            <a:endParaRPr lang="ru-RU" sz="1400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27" y="2761214"/>
            <a:ext cx="1554798" cy="159579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1928" y="2824001"/>
            <a:ext cx="1545336" cy="1684479"/>
          </a:xfrm>
          <a:prstGeom prst="rect">
            <a:avLst/>
          </a:prstGeom>
        </p:spPr>
      </p:pic>
      <p:sp>
        <p:nvSpPr>
          <p:cNvPr id="15" name="Заголовок 1"/>
          <p:cNvSpPr txBox="1">
            <a:spLocks/>
          </p:cNvSpPr>
          <p:nvPr/>
        </p:nvSpPr>
        <p:spPr>
          <a:xfrm>
            <a:off x="1675961" y="5446581"/>
            <a:ext cx="1728970" cy="689679"/>
          </a:xfrm>
          <a:prstGeom prst="rect">
            <a:avLst/>
          </a:prstGeom>
          <a:ln w="9525">
            <a:noFill/>
          </a:ln>
        </p:spPr>
        <p:txBody>
          <a:bodyPr vert="horz" lIns="162561" tIns="81280" rIns="162561" bIns="8128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/>
              <a:t>Центрифуга </a:t>
            </a:r>
            <a:r>
              <a:rPr lang="ru-RU" sz="1400" b="1" dirty="0" smtClean="0"/>
              <a:t>лабораторная </a:t>
            </a:r>
          </a:p>
          <a:p>
            <a:r>
              <a:rPr lang="ru-RU" sz="1400" b="1" dirty="0" smtClean="0"/>
              <a:t>ВТ 6  (2023 г.)</a:t>
            </a:r>
            <a:endParaRPr lang="ru-RU" sz="1400" b="1" dirty="0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33" t="10163" r="2221" b="2648"/>
          <a:stretch/>
        </p:blipFill>
        <p:spPr>
          <a:xfrm>
            <a:off x="273127" y="5115149"/>
            <a:ext cx="1496570" cy="1207375"/>
          </a:xfrm>
          <a:prstGeom prst="rect">
            <a:avLst/>
          </a:prstGeom>
        </p:spPr>
      </p:pic>
      <p:sp>
        <p:nvSpPr>
          <p:cNvPr id="17" name="Заголовок 1"/>
          <p:cNvSpPr txBox="1">
            <a:spLocks/>
          </p:cNvSpPr>
          <p:nvPr/>
        </p:nvSpPr>
        <p:spPr>
          <a:xfrm>
            <a:off x="4821943" y="5327331"/>
            <a:ext cx="1747800" cy="759447"/>
          </a:xfrm>
          <a:prstGeom prst="rect">
            <a:avLst/>
          </a:prstGeom>
          <a:ln w="9525">
            <a:noFill/>
          </a:ln>
        </p:spPr>
        <p:txBody>
          <a:bodyPr vert="horz" lIns="162561" tIns="81280" rIns="162561" bIns="8128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 smtClean="0"/>
              <a:t>Спектрофо</a:t>
            </a:r>
            <a:r>
              <a:rPr lang="ru-RU" sz="1400" b="1" dirty="0" smtClean="0"/>
              <a:t>то</a:t>
            </a:r>
            <a:r>
              <a:rPr lang="ru-RU" sz="1400" b="1" dirty="0" smtClean="0"/>
              <a:t>метр </a:t>
            </a:r>
            <a:endParaRPr lang="ru-RU" sz="1400" b="1" dirty="0" smtClean="0"/>
          </a:p>
          <a:p>
            <a:r>
              <a:rPr lang="ru-RU" sz="1400" b="1" dirty="0" smtClean="0"/>
              <a:t>УФ-1800 </a:t>
            </a:r>
          </a:p>
          <a:p>
            <a:r>
              <a:rPr lang="ru-RU" sz="1400" b="1" dirty="0" smtClean="0"/>
              <a:t>(ТМ ЭКОВЬЮ)</a:t>
            </a:r>
          </a:p>
          <a:p>
            <a:r>
              <a:rPr lang="ru-RU" sz="1400" b="1" dirty="0" smtClean="0"/>
              <a:t> (2022 г.)</a:t>
            </a:r>
            <a:endParaRPr lang="ru-RU" sz="1400" dirty="0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1928" y="5157560"/>
            <a:ext cx="1578303" cy="1166661"/>
          </a:xfrm>
          <a:prstGeom prst="rect">
            <a:avLst/>
          </a:prstGeom>
        </p:spPr>
      </p:pic>
      <p:sp>
        <p:nvSpPr>
          <p:cNvPr id="19" name="Заголовок 1"/>
          <p:cNvSpPr txBox="1">
            <a:spLocks/>
          </p:cNvSpPr>
          <p:nvPr/>
        </p:nvSpPr>
        <p:spPr>
          <a:xfrm>
            <a:off x="7596372" y="3220486"/>
            <a:ext cx="1762695" cy="1053115"/>
          </a:xfrm>
          <a:prstGeom prst="rect">
            <a:avLst/>
          </a:prstGeom>
          <a:ln w="9525">
            <a:noFill/>
          </a:ln>
        </p:spPr>
        <p:txBody>
          <a:bodyPr vert="horz" lIns="162561" tIns="81280" rIns="162561" bIns="8128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 smtClean="0"/>
              <a:t>Климатическая </a:t>
            </a:r>
          </a:p>
          <a:p>
            <a:r>
              <a:rPr lang="ru-RU" sz="1400" b="1" dirty="0" smtClean="0"/>
              <a:t>камера роста </a:t>
            </a:r>
          </a:p>
          <a:p>
            <a:r>
              <a:rPr lang="ru-RU" sz="1400" b="1" dirty="0" smtClean="0"/>
              <a:t>растений Фитотрон </a:t>
            </a:r>
          </a:p>
          <a:p>
            <a:r>
              <a:rPr lang="ru-RU" sz="1400" b="1" dirty="0" smtClean="0"/>
              <a:t>ЛиА-1  (</a:t>
            </a:r>
            <a:r>
              <a:rPr lang="ru-RU" sz="1400" b="1" dirty="0"/>
              <a:t>2022 г.)</a:t>
            </a:r>
            <a:endParaRPr lang="ru-RU" sz="1400" dirty="0"/>
          </a:p>
          <a:p>
            <a:r>
              <a:rPr lang="ru-RU" sz="1400" b="1" dirty="0" smtClean="0"/>
              <a:t> </a:t>
            </a:r>
            <a:endParaRPr lang="ru-RU" sz="1400" dirty="0"/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3114" y="2824001"/>
            <a:ext cx="1241679" cy="175983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3965" y="4912170"/>
            <a:ext cx="1279506" cy="1657439"/>
          </a:xfrm>
          <a:prstGeom prst="rect">
            <a:avLst/>
          </a:prstGeom>
        </p:spPr>
      </p:pic>
      <p:sp>
        <p:nvSpPr>
          <p:cNvPr id="20" name="Заголовок 1"/>
          <p:cNvSpPr txBox="1">
            <a:spLocks/>
          </p:cNvSpPr>
          <p:nvPr/>
        </p:nvSpPr>
        <p:spPr>
          <a:xfrm>
            <a:off x="6999221" y="5395241"/>
            <a:ext cx="2337984" cy="691296"/>
          </a:xfrm>
          <a:prstGeom prst="rect">
            <a:avLst/>
          </a:prstGeom>
          <a:ln w="9525">
            <a:noFill/>
          </a:ln>
        </p:spPr>
        <p:txBody>
          <a:bodyPr vert="horz" lIns="162561" tIns="81280" rIns="162561" bIns="8128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 smtClean="0"/>
              <a:t>Пробоотборник </a:t>
            </a:r>
          </a:p>
          <a:p>
            <a:r>
              <a:rPr lang="ru-RU" sz="1400" b="1" dirty="0" smtClean="0"/>
              <a:t>зерновой ПЭМ-50-5-150</a:t>
            </a:r>
          </a:p>
          <a:p>
            <a:r>
              <a:rPr lang="ru-RU" sz="1400" b="1" dirty="0"/>
              <a:t>(</a:t>
            </a:r>
            <a:r>
              <a:rPr lang="ru-RU" sz="1400" b="1" dirty="0" smtClean="0"/>
              <a:t>2021 </a:t>
            </a:r>
            <a:r>
              <a:rPr lang="ru-RU" sz="1400" b="1" dirty="0"/>
              <a:t>г</a:t>
            </a:r>
            <a:r>
              <a:rPr lang="ru-RU" sz="1400" b="1" dirty="0" smtClean="0"/>
              <a:t>.)</a:t>
            </a:r>
            <a:endParaRPr lang="ru-RU" sz="1400" dirty="0"/>
          </a:p>
        </p:txBody>
      </p:sp>
      <p:sp>
        <p:nvSpPr>
          <p:cNvPr id="24" name="Заголовок 1"/>
          <p:cNvSpPr txBox="1">
            <a:spLocks/>
          </p:cNvSpPr>
          <p:nvPr/>
        </p:nvSpPr>
        <p:spPr>
          <a:xfrm>
            <a:off x="9324467" y="1991189"/>
            <a:ext cx="2876207" cy="5654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</a:ln>
        </p:spPr>
        <p:txBody>
          <a:bodyPr vert="horz" lIns="162561" tIns="81280" rIns="162561" bIns="8128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 smtClean="0">
                <a:solidFill>
                  <a:prstClr val="black"/>
                </a:solidFill>
              </a:rPr>
              <a:t>ВСПОМОГАТЕЛЬНОЕ </a:t>
            </a:r>
          </a:p>
          <a:p>
            <a:r>
              <a:rPr lang="ru-RU" sz="1400" b="1" dirty="0" smtClean="0">
                <a:solidFill>
                  <a:prstClr val="black"/>
                </a:solidFill>
              </a:rPr>
              <a:t>ОБОРУДОВАНИЕ</a:t>
            </a:r>
            <a:endParaRPr lang="ru-RU" sz="1400" dirty="0">
              <a:solidFill>
                <a:prstClr val="black"/>
              </a:solidFill>
            </a:endParaRP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 flipH="1">
            <a:off x="9324467" y="1991189"/>
            <a:ext cx="1" cy="4866811"/>
          </a:xfrm>
          <a:prstGeom prst="line">
            <a:avLst/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6" name="Заголовок 1"/>
          <p:cNvSpPr txBox="1">
            <a:spLocks/>
          </p:cNvSpPr>
          <p:nvPr/>
        </p:nvSpPr>
        <p:spPr>
          <a:xfrm>
            <a:off x="9584834" y="5330797"/>
            <a:ext cx="2573016" cy="600924"/>
          </a:xfrm>
          <a:prstGeom prst="rect">
            <a:avLst/>
          </a:prstGeom>
          <a:ln w="9525">
            <a:noFill/>
          </a:ln>
        </p:spPr>
        <p:txBody>
          <a:bodyPr vert="horz" lIns="162561" tIns="81280" rIns="162561" bIns="8128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b="1" dirty="0" smtClean="0">
                <a:solidFill>
                  <a:prstClr val="black"/>
                </a:solidFill>
              </a:rPr>
              <a:t>Мобильный  </a:t>
            </a:r>
          </a:p>
          <a:p>
            <a:r>
              <a:rPr lang="ru-RU" sz="1400" b="1" dirty="0" smtClean="0">
                <a:solidFill>
                  <a:prstClr val="black"/>
                </a:solidFill>
              </a:rPr>
              <a:t>вагон-бытовка</a:t>
            </a:r>
          </a:p>
          <a:p>
            <a:r>
              <a:rPr lang="ru-RU" sz="1400" b="1" dirty="0" smtClean="0">
                <a:solidFill>
                  <a:prstClr val="black"/>
                </a:solidFill>
              </a:rPr>
              <a:t>(2021 г.)</a:t>
            </a:r>
            <a:endParaRPr lang="ru-RU" sz="1400" dirty="0">
              <a:solidFill>
                <a:prstClr val="black"/>
              </a:solidFill>
            </a:endParaRPr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43"/>
          <a:stretch/>
        </p:blipFill>
        <p:spPr>
          <a:xfrm>
            <a:off x="9363350" y="3040609"/>
            <a:ext cx="2828650" cy="2086576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374331" y="633099"/>
            <a:ext cx="82383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accent6">
                    <a:lumMod val="75000"/>
                  </a:schemeClr>
                </a:solidFill>
                <a:latin typeface="Calibri Light" panose="020F0302020204030204"/>
                <a:ea typeface="+mj-ea"/>
                <a:cs typeface="+mj-cs"/>
              </a:rPr>
              <a:t>ФЕДЕРАЛЬНОЕ ГОСУДАРСТВЕННОЕ БЮДЖЕТНОЕ НАУЧНОЕ УЧРЕЖДЕНИЕ </a:t>
            </a:r>
          </a:p>
          <a:p>
            <a:r>
              <a:rPr lang="ru-RU" sz="1400" b="1" dirty="0" smtClean="0">
                <a:solidFill>
                  <a:schemeClr val="accent6">
                    <a:lumMod val="75000"/>
                  </a:schemeClr>
                </a:solidFill>
                <a:latin typeface="Calibri Light" panose="020F0302020204030204"/>
                <a:ea typeface="+mj-ea"/>
                <a:cs typeface="+mj-cs"/>
              </a:rPr>
              <a:t>ФЕДЕРАЛЬНЫЙ НАУЧНЫЙ ЦЕНТР «ВСЕРОССИЙСКИЙ НАУЧНО-ИССЛЕДОВАТЕЛЬСКИЙ ИНСТИТУТ СОИ»</a:t>
            </a:r>
            <a:endParaRPr lang="ru-RU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1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9137" y="111184"/>
            <a:ext cx="790728" cy="730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0109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74" r="12952"/>
          <a:stretch/>
        </p:blipFill>
        <p:spPr>
          <a:xfrm>
            <a:off x="-3544" y="0"/>
            <a:ext cx="12195544" cy="6858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8417" y="153399"/>
            <a:ext cx="790728" cy="73082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610852" y="1402362"/>
            <a:ext cx="6858000" cy="30850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7214667" y="2671664"/>
            <a:ext cx="4776608" cy="898903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noFill/>
          </a:ln>
        </p:spPr>
        <p:txBody>
          <a:bodyPr vert="horz" lIns="162561" tIns="81280" rIns="162561" bIns="8128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b="1" i="1" dirty="0">
                <a:solidFill>
                  <a:schemeClr val="bg1"/>
                </a:solidFill>
              </a:rPr>
              <a:t>Мероприятия по проведению научных исследований </a:t>
            </a:r>
            <a:r>
              <a:rPr lang="ru-RU" sz="1600" b="1" i="1" dirty="0" smtClean="0">
                <a:solidFill>
                  <a:schemeClr val="bg1"/>
                </a:solidFill>
              </a:rPr>
              <a:t>и </a:t>
            </a:r>
            <a:r>
              <a:rPr lang="ru-RU" sz="1600" b="1" i="1" dirty="0">
                <a:solidFill>
                  <a:schemeClr val="bg1"/>
                </a:solidFill>
              </a:rPr>
              <a:t>разработке новых технологий </a:t>
            </a:r>
            <a:endParaRPr lang="ru-RU" sz="1600" b="1" i="1" dirty="0" smtClean="0">
              <a:solidFill>
                <a:schemeClr val="bg1"/>
              </a:solidFill>
            </a:endParaRPr>
          </a:p>
          <a:p>
            <a:r>
              <a:rPr lang="ru-RU" sz="1600" b="1" i="1" dirty="0" smtClean="0">
                <a:solidFill>
                  <a:schemeClr val="bg1"/>
                </a:solidFill>
              </a:rPr>
              <a:t>в </a:t>
            </a:r>
            <a:r>
              <a:rPr lang="ru-RU" sz="1600" b="1" i="1" dirty="0">
                <a:solidFill>
                  <a:schemeClr val="bg1"/>
                </a:solidFill>
              </a:rPr>
              <a:t>области селекции после окончания действия программы</a:t>
            </a:r>
            <a:endParaRPr lang="ru-RU" sz="1600" i="1" dirty="0">
              <a:solidFill>
                <a:schemeClr val="bg1"/>
              </a:solidFill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155942" y="2671664"/>
            <a:ext cx="3239589" cy="400586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</a:ln>
        </p:spPr>
        <p:txBody>
          <a:bodyPr vert="horz" lIns="162561" tIns="81280" rIns="162561" bIns="81280" rtlCol="0" anchor="t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500"/>
              </a:spcAft>
            </a:pPr>
            <a:endParaRPr lang="ru-RU" sz="1300" dirty="0">
              <a:solidFill>
                <a:schemeClr val="bg1"/>
              </a:solidFill>
            </a:endParaRPr>
          </a:p>
          <a:p>
            <a:pPr marL="342900" indent="-342900" algn="l">
              <a:spcAft>
                <a:spcPts val="500"/>
              </a:spcAft>
              <a:buAutoNum type="arabicPeriod"/>
            </a:pPr>
            <a:r>
              <a:rPr lang="ru-RU" sz="1600" b="1" dirty="0" smtClean="0">
                <a:solidFill>
                  <a:schemeClr val="bg1"/>
                </a:solidFill>
              </a:rPr>
              <a:t>Оснащение материально-технической базы ССЦ.</a:t>
            </a:r>
          </a:p>
          <a:p>
            <a:pPr marL="342900" indent="-342900" algn="l">
              <a:spcAft>
                <a:spcPts val="500"/>
              </a:spcAft>
              <a:buAutoNum type="arabicPeriod"/>
            </a:pPr>
            <a:r>
              <a:rPr lang="ru-RU" sz="1600" b="1" dirty="0">
                <a:solidFill>
                  <a:schemeClr val="bg1"/>
                </a:solidFill>
              </a:rPr>
              <a:t>Подготовка высококвалифицированных кадров </a:t>
            </a:r>
            <a:r>
              <a:rPr lang="ru-RU" sz="1600" b="1" dirty="0" smtClean="0">
                <a:solidFill>
                  <a:schemeClr val="bg1"/>
                </a:solidFill>
              </a:rPr>
              <a:t>(повышение квалификации сотрудников ССЦ).</a:t>
            </a:r>
          </a:p>
          <a:p>
            <a:pPr marL="342900" indent="-342900" algn="l">
              <a:spcAft>
                <a:spcPts val="500"/>
              </a:spcAft>
              <a:buAutoNum type="arabicPeriod"/>
            </a:pPr>
            <a:r>
              <a:rPr lang="ru-RU" sz="1600" b="1" dirty="0" smtClean="0">
                <a:solidFill>
                  <a:schemeClr val="bg1"/>
                </a:solidFill>
              </a:rPr>
              <a:t>Увеличение объема произведенных и реализованных семян сои в размере не менее 110 тонн.</a:t>
            </a:r>
            <a:endParaRPr lang="ru-RU" sz="1600" b="1" dirty="0">
              <a:solidFill>
                <a:schemeClr val="bg1"/>
              </a:solidFill>
            </a:endParaRPr>
          </a:p>
          <a:p>
            <a:pPr algn="l"/>
            <a:endParaRPr lang="ru-RU" sz="2489" dirty="0">
              <a:solidFill>
                <a:schemeClr val="bg1"/>
              </a:solidFill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-3544" y="1775040"/>
            <a:ext cx="12195544" cy="39768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</a:ln>
        </p:spPr>
        <p:txBody>
          <a:bodyPr vert="horz" lIns="162561" tIns="81280" rIns="162561" bIns="8128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b="1" dirty="0" smtClean="0"/>
              <a:t>ПЛАНЫ РАЗВИТИЯ СЕЛЕКЦИОННО-СЕМЕНОВОДЧЕСКОГО ЦЕНТРА ПОСЛЕ 2024 ГОДА</a:t>
            </a:r>
            <a:endParaRPr lang="ru-RU" sz="1600" dirty="0"/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155944" y="2196785"/>
            <a:ext cx="3239587" cy="607231"/>
          </a:xfrm>
          <a:prstGeom prst="rect">
            <a:avLst/>
          </a:prstGeom>
          <a:noFill/>
          <a:ln w="9525">
            <a:noFill/>
          </a:ln>
        </p:spPr>
        <p:txBody>
          <a:bodyPr vert="horz" lIns="162561" tIns="81280" rIns="162561" bIns="81280" rtlCol="0" anchor="ctr">
            <a:normAutofit fontScale="7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89" b="1" dirty="0"/>
              <a:t>Планируемые мероприятия:</a:t>
            </a:r>
            <a:endParaRPr lang="ru-RU" sz="2311" dirty="0"/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3500033" y="2665314"/>
            <a:ext cx="3513909" cy="400586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chemeClr val="tx1"/>
            </a:solidFill>
          </a:ln>
        </p:spPr>
        <p:txBody>
          <a:bodyPr vert="horz" lIns="162561" tIns="81280" rIns="162561" bIns="8128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82563" indent="-182563"/>
            <a:endParaRPr lang="ru-RU" sz="1600" dirty="0">
              <a:solidFill>
                <a:schemeClr val="bg1"/>
              </a:solidFill>
            </a:endParaRPr>
          </a:p>
          <a:p>
            <a:pPr marL="360363" indent="-360363" algn="l">
              <a:spcAft>
                <a:spcPts val="500"/>
              </a:spcAft>
            </a:pPr>
            <a:r>
              <a:rPr lang="ru-RU" sz="1600" dirty="0">
                <a:solidFill>
                  <a:schemeClr val="bg1"/>
                </a:solidFill>
              </a:rPr>
              <a:t>1</a:t>
            </a:r>
            <a:r>
              <a:rPr lang="ru-RU" sz="1600" b="1" dirty="0">
                <a:solidFill>
                  <a:schemeClr val="bg1"/>
                </a:solidFill>
              </a:rPr>
              <a:t>. </a:t>
            </a:r>
            <a:r>
              <a:rPr lang="ru-RU" sz="1600" b="1" dirty="0" smtClean="0">
                <a:solidFill>
                  <a:schemeClr val="bg1"/>
                </a:solidFill>
              </a:rPr>
              <a:t>   Повышение уровня оснащенности материально-технической базы ССЦ.</a:t>
            </a:r>
            <a:endParaRPr lang="ru-RU" sz="1600" b="1" dirty="0">
              <a:solidFill>
                <a:schemeClr val="bg1"/>
              </a:solidFill>
            </a:endParaRPr>
          </a:p>
          <a:p>
            <a:pPr marL="360363" indent="-360363" algn="l">
              <a:spcAft>
                <a:spcPts val="500"/>
              </a:spcAft>
            </a:pPr>
            <a:r>
              <a:rPr lang="ru-RU" sz="1600" b="1" dirty="0" smtClean="0">
                <a:solidFill>
                  <a:schemeClr val="bg1"/>
                </a:solidFill>
              </a:rPr>
              <a:t>2</a:t>
            </a:r>
            <a:r>
              <a:rPr lang="ru-RU" sz="1600" b="1" dirty="0">
                <a:solidFill>
                  <a:schemeClr val="bg1"/>
                </a:solidFill>
              </a:rPr>
              <a:t>. </a:t>
            </a:r>
            <a:r>
              <a:rPr lang="ru-RU" sz="1600" b="1" dirty="0" smtClean="0">
                <a:solidFill>
                  <a:schemeClr val="bg1"/>
                </a:solidFill>
              </a:rPr>
              <a:t>    В </a:t>
            </a:r>
            <a:r>
              <a:rPr lang="ru-RU" sz="1600" b="1" dirty="0">
                <a:solidFill>
                  <a:schemeClr val="bg1"/>
                </a:solidFill>
              </a:rPr>
              <a:t>процессе селекции применяются полученные знания и навыки, в том числе с использованием молекулярно-генетических </a:t>
            </a:r>
            <a:r>
              <a:rPr lang="ru-RU" sz="1600" b="1" dirty="0" smtClean="0">
                <a:solidFill>
                  <a:schemeClr val="bg1"/>
                </a:solidFill>
              </a:rPr>
              <a:t>методов.</a:t>
            </a:r>
          </a:p>
          <a:p>
            <a:pPr marL="360363" indent="-360363" algn="l">
              <a:spcAft>
                <a:spcPts val="500"/>
              </a:spcAft>
            </a:pPr>
            <a:r>
              <a:rPr lang="ru-RU" sz="1600" b="1" dirty="0" smtClean="0">
                <a:solidFill>
                  <a:schemeClr val="bg1"/>
                </a:solidFill>
              </a:rPr>
              <a:t>3.     Получен объем производства и реализации семян сои в размере не менее 110 тонн.</a:t>
            </a:r>
            <a:endParaRPr lang="ru-RU" sz="1600" b="1" dirty="0">
              <a:solidFill>
                <a:schemeClr val="bg1"/>
              </a:solidFill>
            </a:endParaRPr>
          </a:p>
          <a:p>
            <a:pPr algn="l">
              <a:spcAft>
                <a:spcPts val="500"/>
              </a:spcAft>
            </a:pPr>
            <a:endParaRPr lang="ru-RU" sz="1400" b="1" dirty="0"/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3500033" y="2178403"/>
            <a:ext cx="3513909" cy="607231"/>
          </a:xfrm>
          <a:prstGeom prst="rect">
            <a:avLst/>
          </a:prstGeom>
          <a:noFill/>
          <a:ln w="9525">
            <a:noFill/>
          </a:ln>
        </p:spPr>
        <p:txBody>
          <a:bodyPr vert="horz" lIns="162561" tIns="81280" rIns="162561" bIns="8128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/>
              <a:t>Ожидаемые результаты:</a:t>
            </a:r>
            <a:endParaRPr lang="ru-RU" sz="1800" dirty="0"/>
          </a:p>
        </p:txBody>
      </p:sp>
      <p:sp>
        <p:nvSpPr>
          <p:cNvPr id="15" name="TextBox 14"/>
          <p:cNvSpPr txBox="1"/>
          <p:nvPr/>
        </p:nvSpPr>
        <p:spPr>
          <a:xfrm>
            <a:off x="7214668" y="3681081"/>
            <a:ext cx="4776608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eriod"/>
              <a:tabLst>
                <a:tab pos="182563" algn="l"/>
              </a:tabLst>
            </a:pPr>
            <a:r>
              <a:rPr lang="ru-RU" sz="1600" b="1" i="1" dirty="0" smtClean="0"/>
              <a:t>Изучение </a:t>
            </a:r>
            <a:r>
              <a:rPr lang="ru-RU" sz="1600" b="1" i="1" dirty="0"/>
              <a:t>коллекций генетических ресурсов</a:t>
            </a:r>
            <a:r>
              <a:rPr lang="ru-RU" sz="1600" b="1" i="1" dirty="0" smtClean="0"/>
              <a:t>.</a:t>
            </a:r>
          </a:p>
          <a:p>
            <a:pPr marL="342900" indent="-342900" algn="just">
              <a:buAutoNum type="arabicPeriod"/>
              <a:tabLst>
                <a:tab pos="182563" algn="l"/>
              </a:tabLst>
            </a:pPr>
            <a:r>
              <a:rPr lang="ru-RU" sz="1600" b="1" i="1" dirty="0"/>
              <a:t>Создание современных селекционных форм сои, проведение гибридизации, отбор перспективных генотипов в гибридных </a:t>
            </a:r>
            <a:r>
              <a:rPr lang="ru-RU" sz="1600" b="1" i="1" dirty="0" smtClean="0"/>
              <a:t>и </a:t>
            </a:r>
            <a:r>
              <a:rPr lang="ru-RU" sz="1600" b="1" i="1" dirty="0"/>
              <a:t>селекционном питомниках</a:t>
            </a:r>
            <a:r>
              <a:rPr lang="ru-RU" sz="1600" b="1" i="1" dirty="0" smtClean="0"/>
              <a:t>.</a:t>
            </a:r>
          </a:p>
          <a:p>
            <a:pPr marL="342900" indent="-342900" algn="just">
              <a:buAutoNum type="arabicPeriod"/>
              <a:tabLst>
                <a:tab pos="182563" algn="l"/>
              </a:tabLst>
            </a:pPr>
            <a:r>
              <a:rPr lang="ru-RU" sz="1600" b="1" i="1" dirty="0"/>
              <a:t>Изучение полевой и лабораторной устойчивости к абиотическим и биотическим стрессорам</a:t>
            </a:r>
            <a:r>
              <a:rPr lang="ru-RU" sz="1600" b="1" i="1" dirty="0" smtClean="0"/>
              <a:t>.</a:t>
            </a:r>
          </a:p>
          <a:p>
            <a:pPr marL="342900" indent="-342900" algn="just">
              <a:buAutoNum type="arabicPeriod"/>
              <a:tabLst>
                <a:tab pos="182563" algn="l"/>
              </a:tabLst>
            </a:pPr>
            <a:r>
              <a:rPr lang="ru-RU" sz="1600" b="1" i="1" dirty="0"/>
              <a:t>Разработка современных технологий возделывания новых сортов сои в условиях ограниченных тепловых ресурсов.</a:t>
            </a:r>
          </a:p>
          <a:p>
            <a:pPr marL="342900" indent="-342900" algn="just">
              <a:buAutoNum type="arabicPeriod"/>
              <a:tabLst>
                <a:tab pos="182563" algn="l"/>
              </a:tabLst>
            </a:pPr>
            <a:endParaRPr lang="ru-RU" dirty="0"/>
          </a:p>
        </p:txBody>
      </p:sp>
      <p:sp>
        <p:nvSpPr>
          <p:cNvPr id="17" name="Заголовок 1"/>
          <p:cNvSpPr txBox="1">
            <a:spLocks/>
          </p:cNvSpPr>
          <p:nvPr/>
        </p:nvSpPr>
        <p:spPr>
          <a:xfrm>
            <a:off x="3258283" y="1180569"/>
            <a:ext cx="3997408" cy="485541"/>
          </a:xfrm>
          <a:prstGeom prst="rect">
            <a:avLst/>
          </a:prstGeom>
          <a:ln w="9525">
            <a:noFill/>
          </a:ln>
        </p:spPr>
        <p:txBody>
          <a:bodyPr vert="horz" lIns="162561" tIns="81280" rIns="162561" bIns="8128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Селекционно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-семеноводческий центр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" y="622613"/>
            <a:ext cx="82383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accent6">
                    <a:lumMod val="75000"/>
                  </a:schemeClr>
                </a:solidFill>
                <a:latin typeface="Calibri Light" panose="020F0302020204030204"/>
                <a:ea typeface="+mj-ea"/>
                <a:cs typeface="+mj-cs"/>
              </a:rPr>
              <a:t>ФЕДЕРАЛЬНОЕ ГОСУДАРСТВЕННОЕ БЮДЖЕТНОЕ НАУЧНОЕ УЧРЕЖДЕНИЕ </a:t>
            </a:r>
          </a:p>
          <a:p>
            <a:r>
              <a:rPr lang="ru-RU" sz="1400" b="1" dirty="0" smtClean="0">
                <a:solidFill>
                  <a:schemeClr val="accent6">
                    <a:lumMod val="75000"/>
                  </a:schemeClr>
                </a:solidFill>
                <a:latin typeface="Calibri Light" panose="020F0302020204030204"/>
                <a:ea typeface="+mj-ea"/>
                <a:cs typeface="+mj-cs"/>
              </a:rPr>
              <a:t>ФЕДЕРАЛЬНЫЙ НАУЧНЫЙ ЦЕНТР «ВСЕРОССИЙСКИЙ НАУЧНО-ИССЛЕДОВАТЕЛЬСКИЙ ИНСТИТУТ СОИ»</a:t>
            </a:r>
            <a:endParaRPr lang="ru-RU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406896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282</TotalTime>
  <Words>2030</Words>
  <Application>Microsoft Office PowerPoint</Application>
  <PresentationFormat>Широкоэкранный</PresentationFormat>
  <Paragraphs>315</Paragraphs>
  <Slides>12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Cambria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Пользователь</cp:lastModifiedBy>
  <cp:revision>45</cp:revision>
  <dcterms:created xsi:type="dcterms:W3CDTF">2024-08-30T02:47:33Z</dcterms:created>
  <dcterms:modified xsi:type="dcterms:W3CDTF">2024-09-10T02:36:31Z</dcterms:modified>
</cp:coreProperties>
</file>